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7C3AED"/>
            </a:solidFill>
            <a:ln w="31750">
              <a:solidFill>
                <a:srgbClr val="7C3AED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7C3AED"/>
            </a:solidFill>
            <a:ln w="31750">
              <a:solidFill>
                <a:srgbClr val="7C3AED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EF4444"/>
            </a:solidFill>
            <a:ln w="31750">
              <a:solidFill>
                <a:srgbClr val="EF4444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7C3AED"/>
              </a:solidFill>
            </c:spPr>
          </c:dPt>
          <c:dPt>
            <c:idx val="1"/>
            <c:spPr>
              <a:solidFill>
                <a:srgbClr val="10B981"/>
              </a:solidFill>
            </c:spPr>
          </c:dPt>
          <c:dPt>
            <c:idx val="2"/>
            <c:spPr>
              <a:solidFill>
                <a:srgbClr val="EF4444"/>
              </a:solidFill>
            </c:spPr>
          </c:dPt>
          <c:dPt>
            <c:idx val="3"/>
            <c:spPr>
              <a:solidFill>
                <a:srgbClr val="2563EB"/>
              </a:solidFill>
            </c:spPr>
          </c:dPt>
          <c:dPt>
            <c:idx val="4"/>
            <c:spPr>
              <a:solidFill>
                <a:srgbClr val="F59E0B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6B7280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6B7280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7C3AED"/>
            </a:solidFill>
            <a:ln w="31750">
              <a:solidFill>
                <a:srgbClr val="7C3AED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79248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705600" y="0"/>
            <a:ext cx="54864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949439" y="0"/>
            <a:ext cx="8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1200000"/>
            <a:ext cx="6096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EA580C"/>
                </a:solidFill>
                <a:latin typeface="Inter"/>
              </a:rPr>
              <a:t>VELOCITY VENTURES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1700000"/>
            <a:ext cx="60960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Accelerating Growth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85800" y="3000000"/>
            <a:ext cx="2500000" cy="0"/>
          </a:xfrm>
          <a:prstGeom prst="line">
            <a:avLst/>
          </a:prstGeom>
          <a:ln w="3175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85800" y="3300000"/>
            <a:ext cx="585216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B09BC1"/>
                </a:solidFill>
                <a:latin typeface="Inter"/>
              </a:rPr>
              <a:t>Series B Pitch — Investor Presentation</a:t>
            </a:r>
          </a:p>
        </p:txBody>
      </p:sp>
      <p:sp>
        <p:nvSpPr>
          <p:cNvPr id="9" name="Oval 8"/>
          <p:cNvSpPr/>
          <p:nvPr/>
        </p:nvSpPr>
        <p:spPr>
          <a:xfrm>
            <a:off x="8744000" y="3029000"/>
            <a:ext cx="800000" cy="800000"/>
          </a:xfrm>
          <a:prstGeom prst="ellipse">
            <a:avLst/>
          </a:prstGeom>
          <a:solidFill>
            <a:srgbClr val="FBE5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9394000" y="2579000"/>
            <a:ext cx="500000" cy="500000"/>
          </a:xfrm>
          <a:prstGeom prst="ellipse">
            <a:avLst/>
          </a:prstGeom>
          <a:solidFill>
            <a:srgbClr val="EBE1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559040" y="5858000"/>
            <a:ext cx="365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KPI Dashboard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066000" y="1571600"/>
            <a:ext cx="0" cy="452920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699032"/>
            <a:ext cx="5310200" cy="1800000"/>
          </a:xfrm>
          <a:prstGeom prst="roundRect">
            <a:avLst>
              <a:gd name="adj" fmla="val 75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671600"/>
            <a:ext cx="5310200" cy="1800000"/>
          </a:xfrm>
          <a:prstGeom prst="roundRect">
            <a:avLst>
              <a:gd name="adj" fmla="val 75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671600"/>
            <a:ext cx="50800" cy="18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805800" y="1821600"/>
            <a:ext cx="507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6B7280"/>
                </a:solidFill>
                <a:latin typeface="Inter"/>
              </a:rPr>
              <a:t>ARR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05800" y="2171600"/>
            <a:ext cx="50702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3400" b="1" i="0">
                <a:solidFill>
                  <a:srgbClr val="3B0764"/>
                </a:solidFill>
                <a:latin typeface="Inter"/>
              </a:rPr>
              <a:t>$32M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05800" y="2771600"/>
            <a:ext cx="26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0B981"/>
                </a:solidFill>
                <a:latin typeface="Inter"/>
              </a:rPr>
              <a:t>↑ +200%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400900" y="2871600"/>
            <a:ext cx="2475100" cy="80000"/>
          </a:xfrm>
          <a:prstGeom prst="roundRect">
            <a:avLst>
              <a:gd name="adj" fmla="val 2020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3400900" y="2871600"/>
            <a:ext cx="2103835" cy="80000"/>
          </a:xfrm>
          <a:prstGeom prst="roundRect">
            <a:avLst>
              <a:gd name="adj" fmla="val 2376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713232" y="3749032"/>
            <a:ext cx="5310200" cy="1800000"/>
          </a:xfrm>
          <a:prstGeom prst="roundRect">
            <a:avLst>
              <a:gd name="adj" fmla="val 75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685800" y="3721600"/>
            <a:ext cx="5310200" cy="1800000"/>
          </a:xfrm>
          <a:prstGeom prst="roundRect">
            <a:avLst>
              <a:gd name="adj" fmla="val 75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685800" y="3721600"/>
            <a:ext cx="50800" cy="18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05800" y="3871600"/>
            <a:ext cx="507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6B7280"/>
                </a:solidFill>
                <a:latin typeface="Inter"/>
              </a:rPr>
              <a:t>NRR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05800" y="4221600"/>
            <a:ext cx="50702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3400" b="1" i="0">
                <a:solidFill>
                  <a:srgbClr val="3B0764"/>
                </a:solidFill>
                <a:latin typeface="Inter"/>
              </a:rPr>
              <a:t>155%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05800" y="4821600"/>
            <a:ext cx="26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0B981"/>
                </a:solidFill>
                <a:latin typeface="Inter"/>
              </a:rPr>
              <a:t>↑ +15pts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3400900" y="4921600"/>
            <a:ext cx="2475100" cy="80000"/>
          </a:xfrm>
          <a:prstGeom prst="roundRect">
            <a:avLst>
              <a:gd name="adj" fmla="val 2020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3400900" y="4921600"/>
            <a:ext cx="1930578" cy="80000"/>
          </a:xfrm>
          <a:prstGeom prst="roundRect">
            <a:avLst>
              <a:gd name="adj" fmla="val 2589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183432" y="1699032"/>
            <a:ext cx="5350200" cy="1800000"/>
          </a:xfrm>
          <a:prstGeom prst="roundRect">
            <a:avLst>
              <a:gd name="adj" fmla="val 74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156000" y="1671600"/>
            <a:ext cx="5350200" cy="1800000"/>
          </a:xfrm>
          <a:prstGeom prst="roundRect">
            <a:avLst>
              <a:gd name="adj" fmla="val 74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6156000" y="1671600"/>
            <a:ext cx="50800" cy="18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276000" y="1821600"/>
            <a:ext cx="51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6B7280"/>
                </a:solidFill>
                <a:latin typeface="Inter"/>
              </a:rPr>
              <a:t>Burn Multiple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76000" y="2171600"/>
            <a:ext cx="51102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3400" b="1" i="0">
                <a:solidFill>
                  <a:srgbClr val="3B0764"/>
                </a:solidFill>
                <a:latin typeface="Inter"/>
              </a:rPr>
              <a:t>1.2x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76000" y="2771600"/>
            <a:ext cx="267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F4444"/>
                </a:solidFill>
                <a:latin typeface="Inter"/>
              </a:rPr>
              <a:t>↓ -0.5x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891100" y="2871600"/>
            <a:ext cx="2495100" cy="80000"/>
          </a:xfrm>
          <a:prstGeom prst="roundRect">
            <a:avLst>
              <a:gd name="adj" fmla="val 2003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8891100" y="2871600"/>
            <a:ext cx="998040" cy="80000"/>
          </a:xfrm>
          <a:prstGeom prst="roundRect">
            <a:avLst>
              <a:gd name="adj" fmla="val 5009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6183432" y="3749032"/>
            <a:ext cx="5350200" cy="1800000"/>
          </a:xfrm>
          <a:prstGeom prst="roundRect">
            <a:avLst>
              <a:gd name="adj" fmla="val 74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156000" y="3721600"/>
            <a:ext cx="5350200" cy="1800000"/>
          </a:xfrm>
          <a:prstGeom prst="roundRect">
            <a:avLst>
              <a:gd name="adj" fmla="val 74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6156000" y="3721600"/>
            <a:ext cx="50800" cy="18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276000" y="3871600"/>
            <a:ext cx="51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6B7280"/>
                </a:solidFill>
                <a:latin typeface="Inter"/>
              </a:rPr>
              <a:t>LTV:CAC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276000" y="4221600"/>
            <a:ext cx="51102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3400" b="1" i="0">
                <a:solidFill>
                  <a:srgbClr val="3B0764"/>
                </a:solidFill>
                <a:latin typeface="Inter"/>
              </a:rPr>
              <a:t>5.2x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276000" y="4821600"/>
            <a:ext cx="267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10B981"/>
                </a:solidFill>
                <a:latin typeface="Inter"/>
              </a:rPr>
              <a:t>↑ +1.8x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8891100" y="4921600"/>
            <a:ext cx="2495100" cy="80000"/>
          </a:xfrm>
          <a:prstGeom prst="roundRect">
            <a:avLst>
              <a:gd name="adj" fmla="val 2003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8891100" y="4921600"/>
            <a:ext cx="2045981" cy="80000"/>
          </a:xfrm>
          <a:prstGeom prst="roundRect">
            <a:avLst>
              <a:gd name="adj" fmla="val 2443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BF4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335200" cy="6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0B981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3x growth rate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AI-native architecture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Best NRR in category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CE2E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335200" cy="6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710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F4444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710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Limited brand awareness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Small sales team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Single product line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EBE1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696600"/>
            <a:ext cx="5335200" cy="6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58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7C3AED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8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7C3AED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$50B TAM growing 25%/yr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7C3AED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Enterprise expansion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7C3AED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International markets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BE5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696600"/>
            <a:ext cx="5335200" cy="60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710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A580C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710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A580C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Well-funded competitors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A580C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Market consolidation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A580C"/>
              </a:buClr>
            </a:pPr>
            <a:r>
              <a:rPr sz="1300">
                <a:solidFill>
                  <a:srgbClr val="3B0764"/>
                </a:solidFill>
                <a:latin typeface="Inter"/>
              </a:rPr>
              <a:t>AI commoditization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2925610" cy="2239600"/>
          </a:xfrm>
          <a:prstGeom prst="rect">
            <a:avLst/>
          </a:prstGeom>
          <a:solidFill>
            <a:srgbClr val="DECDFA"/>
          </a:solidFill>
          <a:ln w="1270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15800" y="1481600"/>
            <a:ext cx="2865610" cy="2219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3B0764"/>
                </a:solidFill>
                <a:latin typeface="Inter"/>
              </a:rPr>
              <a:t>Quick Wins</a:t>
            </a:r>
          </a:p>
        </p:txBody>
      </p:sp>
      <p:sp>
        <p:nvSpPr>
          <p:cNvPr id="7" name="Rectangle 6"/>
          <p:cNvSpPr/>
          <p:nvPr/>
        </p:nvSpPr>
        <p:spPr>
          <a:xfrm>
            <a:off x="3711410" y="1471600"/>
            <a:ext cx="2925610" cy="2239600"/>
          </a:xfrm>
          <a:prstGeom prst="rect">
            <a:avLst/>
          </a:prstGeom>
          <a:solidFill>
            <a:srgbClr val="C3EDDF"/>
          </a:solidFill>
          <a:ln w="1270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3741410" y="1481600"/>
            <a:ext cx="2865610" cy="2219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3B0764"/>
                </a:solidFill>
                <a:latin typeface="Inter"/>
              </a:rPr>
              <a:t>Major Projects</a:t>
            </a:r>
          </a:p>
        </p:txBody>
      </p:sp>
      <p:sp>
        <p:nvSpPr>
          <p:cNvPr id="9" name="Rectangle 8"/>
          <p:cNvSpPr/>
          <p:nvPr/>
        </p:nvSpPr>
        <p:spPr>
          <a:xfrm>
            <a:off x="685800" y="3811200"/>
            <a:ext cx="2925610" cy="2239600"/>
          </a:xfrm>
          <a:prstGeom prst="rect">
            <a:avLst/>
          </a:prstGeom>
          <a:solidFill>
            <a:srgbClr val="FBD0D0"/>
          </a:solidFill>
          <a:ln w="127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15800" y="3821200"/>
            <a:ext cx="2865610" cy="2219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3B0764"/>
                </a:solidFill>
                <a:latin typeface="Inter"/>
              </a:rPr>
              <a:t>Fill-Ins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711410" y="3811200"/>
            <a:ext cx="2925610" cy="2239600"/>
          </a:xfrm>
          <a:prstGeom prst="rect">
            <a:avLst/>
          </a:prstGeom>
          <a:solidFill>
            <a:srgbClr val="C8D8FA"/>
          </a:solidFill>
          <a:ln w="12700">
            <a:solidFill>
              <a:srgbClr val="2563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3741410" y="3821200"/>
            <a:ext cx="2865610" cy="2219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3B0764"/>
                </a:solidFill>
                <a:latin typeface="Inter"/>
              </a:rPr>
              <a:t>Thankless Tasks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800" y="1271600"/>
            <a:ext cx="595122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← Effort →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5800" y="6080800"/>
            <a:ext cx="595122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← Impact →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6787020" y="1571600"/>
            <a:ext cx="0" cy="442920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6967020" y="1541600"/>
            <a:ext cx="100000" cy="1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117020" y="1531600"/>
            <a:ext cx="43691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Quick Wins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17020" y="1821600"/>
            <a:ext cx="4369180" cy="7248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19" name="Oval 18"/>
          <p:cNvSpPr/>
          <p:nvPr/>
        </p:nvSpPr>
        <p:spPr>
          <a:xfrm>
            <a:off x="6967020" y="2686400"/>
            <a:ext cx="100000" cy="1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117020" y="2676400"/>
            <a:ext cx="43691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Major Projects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117020" y="2966400"/>
            <a:ext cx="4369180" cy="7248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22" name="Oval 21"/>
          <p:cNvSpPr/>
          <p:nvPr/>
        </p:nvSpPr>
        <p:spPr>
          <a:xfrm>
            <a:off x="6967020" y="3831200"/>
            <a:ext cx="100000" cy="1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117020" y="3821200"/>
            <a:ext cx="43691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Fill-Ins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17020" y="4111200"/>
            <a:ext cx="4369180" cy="7248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25" name="Oval 24"/>
          <p:cNvSpPr/>
          <p:nvPr/>
        </p:nvSpPr>
        <p:spPr>
          <a:xfrm>
            <a:off x="6967020" y="4976000"/>
            <a:ext cx="100000" cy="1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117020" y="4966000"/>
            <a:ext cx="43691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Thankless Tasks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117020" y="5256000"/>
            <a:ext cx="4369180" cy="7248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2412820" y="2323200"/>
            <a:ext cx="2200000" cy="2200000"/>
          </a:xfrm>
          <a:prstGeom prst="ellipse">
            <a:avLst/>
          </a:prstGeom>
          <a:solidFill>
            <a:srgbClr val="EA580C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3112820" y="3141700"/>
            <a:ext cx="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B0764"/>
                </a:solidFill>
                <a:latin typeface="Inter"/>
              </a:rPr>
              <a:t>Innovation</a:t>
            </a:r>
          </a:p>
        </p:txBody>
      </p:sp>
      <p:sp>
        <p:nvSpPr>
          <p:cNvPr id="7" name="Oval 6"/>
          <p:cNvSpPr/>
          <p:nvPr/>
        </p:nvSpPr>
        <p:spPr>
          <a:xfrm>
            <a:off x="1851820" y="3049200"/>
            <a:ext cx="2200000" cy="2200000"/>
          </a:xfrm>
          <a:prstGeom prst="ellipse">
            <a:avLst/>
          </a:prstGeom>
          <a:solidFill>
            <a:srgbClr val="7C3AED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271320" y="4230700"/>
            <a:ext cx="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B0764"/>
                </a:solidFill>
                <a:latin typeface="Inter"/>
              </a:rPr>
              <a:t>Experience</a:t>
            </a:r>
          </a:p>
        </p:txBody>
      </p:sp>
      <p:sp>
        <p:nvSpPr>
          <p:cNvPr id="9" name="Oval 8"/>
          <p:cNvSpPr/>
          <p:nvPr/>
        </p:nvSpPr>
        <p:spPr>
          <a:xfrm>
            <a:off x="2973820" y="3049200"/>
            <a:ext cx="2200000" cy="2200000"/>
          </a:xfrm>
          <a:prstGeom prst="ellipse">
            <a:avLst/>
          </a:prstGeom>
          <a:solidFill>
            <a:srgbClr val="10B981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954320" y="4230700"/>
            <a:ext cx="8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B0764"/>
                </a:solidFill>
                <a:latin typeface="Inter"/>
              </a:rPr>
              <a:t>Trust</a:t>
            </a:r>
          </a:p>
        </p:txBody>
      </p:sp>
      <p:sp>
        <p:nvSpPr>
          <p:cNvPr id="11" name="Oval 10"/>
          <p:cNvSpPr/>
          <p:nvPr/>
        </p:nvSpPr>
        <p:spPr>
          <a:xfrm>
            <a:off x="6569840" y="1721600"/>
            <a:ext cx="100000" cy="1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739840" y="1491600"/>
            <a:ext cx="47663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Innovation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739840" y="1731600"/>
            <a:ext cx="476636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14" name="Oval 13"/>
          <p:cNvSpPr/>
          <p:nvPr/>
        </p:nvSpPr>
        <p:spPr>
          <a:xfrm>
            <a:off x="6569840" y="2521600"/>
            <a:ext cx="100000" cy="1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739840" y="2291600"/>
            <a:ext cx="47663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Experience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739840" y="2531600"/>
            <a:ext cx="476636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17" name="Oval 16"/>
          <p:cNvSpPr/>
          <p:nvPr/>
        </p:nvSpPr>
        <p:spPr>
          <a:xfrm>
            <a:off x="6569840" y="3321600"/>
            <a:ext cx="100000" cy="1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739840" y="3091600"/>
            <a:ext cx="47663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Trust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739840" y="3331600"/>
            <a:ext cx="476636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Proven track record with clients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6539840" y="3971600"/>
            <a:ext cx="496636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539840" y="4121600"/>
            <a:ext cx="49663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EA580C"/>
                </a:solidFill>
                <a:latin typeface="Inter"/>
              </a:rPr>
              <a:t>Our Competitive Advantage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66000" y="0"/>
            <a:ext cx="6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2729000"/>
            <a:ext cx="472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0" b="1" i="0">
                <a:solidFill>
                  <a:srgbClr val="623883"/>
                </a:solidFill>
                <a:latin typeface="Inter"/>
              </a:rPr>
              <a:t>03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1800" y="25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A580C"/>
                </a:solidFill>
                <a:latin typeface="Inter"/>
              </a:rPr>
              <a:t>Section 03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81800" y="2929000"/>
            <a:ext cx="4724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000" b="1" i="0">
                <a:solidFill>
                  <a:srgbClr val="3B0764"/>
                </a:solidFill>
                <a:latin typeface="Inter"/>
              </a:rPr>
              <a:t>Process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6781800" y="3729000"/>
            <a:ext cx="15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81800" y="39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How we plan and execute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F05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D83B1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Our Process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096000" y="1571600"/>
            <a:ext cx="0" cy="472920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5996000" y="1871600"/>
            <a:ext cx="200000" cy="2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016000" y="189160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5846000" y="1971600"/>
            <a:ext cx="150000" cy="0"/>
          </a:xfrm>
          <a:prstGeom prst="line">
            <a:avLst/>
          </a:prstGeom>
          <a:ln w="12700">
            <a:solidFill>
              <a:srgbClr val="BD9C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1606232" y="1599032"/>
            <a:ext cx="4267200" cy="800000"/>
          </a:xfrm>
          <a:prstGeom prst="roundRect">
            <a:avLst>
              <a:gd name="adj" fmla="val 93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1578800" y="1571600"/>
            <a:ext cx="4267200" cy="800000"/>
          </a:xfrm>
          <a:prstGeom prst="roundRect">
            <a:avLst>
              <a:gd name="adj" fmla="val 93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1578800" y="1571600"/>
            <a:ext cx="50800" cy="8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1678800" y="165160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Discovery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78800" y="195160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Research &amp; analysis</a:t>
            </a:r>
          </a:p>
        </p:txBody>
      </p:sp>
      <p:sp>
        <p:nvSpPr>
          <p:cNvPr id="13" name="Oval 12"/>
          <p:cNvSpPr/>
          <p:nvPr/>
        </p:nvSpPr>
        <p:spPr>
          <a:xfrm>
            <a:off x="5996000" y="2817440"/>
            <a:ext cx="200000" cy="2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016000" y="283744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6196000" y="2917440"/>
            <a:ext cx="150000" cy="0"/>
          </a:xfrm>
          <a:prstGeom prst="line">
            <a:avLst/>
          </a:prstGeom>
          <a:ln w="12700">
            <a:solidFill>
              <a:srgbClr val="87DC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6373432" y="2544872"/>
            <a:ext cx="4267200" cy="800000"/>
          </a:xfrm>
          <a:prstGeom prst="roundRect">
            <a:avLst>
              <a:gd name="adj" fmla="val 93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6346000" y="2517440"/>
            <a:ext cx="4267200" cy="800000"/>
          </a:xfrm>
          <a:prstGeom prst="roundRect">
            <a:avLst>
              <a:gd name="adj" fmla="val 93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346000" y="2517440"/>
            <a:ext cx="50800" cy="8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446000" y="259744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Strategy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446000" y="289744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Planning &amp; design</a:t>
            </a:r>
          </a:p>
        </p:txBody>
      </p:sp>
      <p:sp>
        <p:nvSpPr>
          <p:cNvPr id="21" name="Oval 20"/>
          <p:cNvSpPr/>
          <p:nvPr/>
        </p:nvSpPr>
        <p:spPr>
          <a:xfrm>
            <a:off x="5996000" y="3763280"/>
            <a:ext cx="200000" cy="2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016000" y="378328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5846000" y="3863280"/>
            <a:ext cx="150000" cy="0"/>
          </a:xfrm>
          <a:prstGeom prst="line">
            <a:avLst/>
          </a:prstGeom>
          <a:ln w="12700">
            <a:solidFill>
              <a:srgbClr val="F7A1A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1606232" y="3490712"/>
            <a:ext cx="4267200" cy="800000"/>
          </a:xfrm>
          <a:prstGeom prst="roundRect">
            <a:avLst>
              <a:gd name="adj" fmla="val 93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1578800" y="3463280"/>
            <a:ext cx="4267200" cy="800000"/>
          </a:xfrm>
          <a:prstGeom prst="roundRect">
            <a:avLst>
              <a:gd name="adj" fmla="val 93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1578800" y="3463280"/>
            <a:ext cx="50800" cy="8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1678800" y="354328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Develop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678800" y="384328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Build &amp; iterate</a:t>
            </a:r>
          </a:p>
        </p:txBody>
      </p:sp>
      <p:sp>
        <p:nvSpPr>
          <p:cNvPr id="29" name="Oval 28"/>
          <p:cNvSpPr/>
          <p:nvPr/>
        </p:nvSpPr>
        <p:spPr>
          <a:xfrm>
            <a:off x="5996000" y="4709120"/>
            <a:ext cx="200000" cy="2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016000" y="472912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6196000" y="4809120"/>
            <a:ext cx="150000" cy="0"/>
          </a:xfrm>
          <a:prstGeom prst="line">
            <a:avLst/>
          </a:prstGeom>
          <a:ln w="12700">
            <a:solidFill>
              <a:srgbClr val="92B1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/>
          <p:cNvSpPr/>
          <p:nvPr/>
        </p:nvSpPr>
        <p:spPr>
          <a:xfrm>
            <a:off x="6373432" y="4436552"/>
            <a:ext cx="4267200" cy="800000"/>
          </a:xfrm>
          <a:prstGeom prst="roundRect">
            <a:avLst>
              <a:gd name="adj" fmla="val 93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6346000" y="4409120"/>
            <a:ext cx="4267200" cy="800000"/>
          </a:xfrm>
          <a:prstGeom prst="roundRect">
            <a:avLst>
              <a:gd name="adj" fmla="val 93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6346000" y="4409120"/>
            <a:ext cx="50800" cy="8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446000" y="448912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Deploy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446000" y="478912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Launch &amp; integrate</a:t>
            </a:r>
          </a:p>
        </p:txBody>
      </p:sp>
      <p:sp>
        <p:nvSpPr>
          <p:cNvPr id="37" name="Oval 36"/>
          <p:cNvSpPr/>
          <p:nvPr/>
        </p:nvSpPr>
        <p:spPr>
          <a:xfrm>
            <a:off x="5996000" y="5654960"/>
            <a:ext cx="200000" cy="2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016000" y="567496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cxnSp>
        <p:nvCxnSpPr>
          <p:cNvPr id="39" name="Connector 38"/>
          <p:cNvCxnSpPr/>
          <p:nvPr/>
        </p:nvCxnSpPr>
        <p:spPr>
          <a:xfrm>
            <a:off x="5846000" y="5754960"/>
            <a:ext cx="150000" cy="0"/>
          </a:xfrm>
          <a:prstGeom prst="line">
            <a:avLst/>
          </a:prstGeom>
          <a:ln w="12700">
            <a:solidFill>
              <a:srgbClr val="FACE8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/>
          <p:cNvSpPr/>
          <p:nvPr/>
        </p:nvSpPr>
        <p:spPr>
          <a:xfrm>
            <a:off x="1606232" y="5382392"/>
            <a:ext cx="4267200" cy="800000"/>
          </a:xfrm>
          <a:prstGeom prst="roundRect">
            <a:avLst>
              <a:gd name="adj" fmla="val 93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ounded Rectangle 40"/>
          <p:cNvSpPr/>
          <p:nvPr/>
        </p:nvSpPr>
        <p:spPr>
          <a:xfrm>
            <a:off x="1578800" y="5354960"/>
            <a:ext cx="4267200" cy="800000"/>
          </a:xfrm>
          <a:prstGeom prst="roundRect">
            <a:avLst>
              <a:gd name="adj" fmla="val 93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1578800" y="5354960"/>
            <a:ext cx="50800" cy="80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1678800" y="543496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Optimize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678800" y="5734960"/>
            <a:ext cx="4067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Measure &amp; improve</a:t>
            </a:r>
          </a:p>
        </p:txBody>
      </p:sp>
      <p:sp>
        <p:nvSpPr>
          <p:cNvPr id="45" name="Rectangle 4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Strategic Roadmap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096000" y="1571600"/>
            <a:ext cx="0" cy="4729200"/>
          </a:xfrm>
          <a:prstGeom prst="line">
            <a:avLst/>
          </a:prstGeom>
          <a:ln w="19050">
            <a:solidFill>
              <a:srgbClr val="B5B8BF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6006000" y="1881600"/>
            <a:ext cx="180000" cy="18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026000" y="190160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5896000" y="1971600"/>
            <a:ext cx="110000" cy="0"/>
          </a:xfrm>
          <a:prstGeom prst="line">
            <a:avLst/>
          </a:prstGeom>
          <a:ln w="12700">
            <a:solidFill>
              <a:srgbClr val="BD9C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1778152" y="1599032"/>
            <a:ext cx="4145280" cy="8000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1750720" y="1571600"/>
            <a:ext cx="4145280" cy="8000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1750720" y="1571600"/>
            <a:ext cx="50800" cy="8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1850720" y="16316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7C3AED"/>
                </a:solidFill>
                <a:latin typeface="Inter"/>
              </a:rPr>
              <a:t>Q1 2026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50720" y="1871600"/>
            <a:ext cx="39452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Foundation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50720" y="21516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Core platform launch
and team expansion</a:t>
            </a:r>
          </a:p>
        </p:txBody>
      </p:sp>
      <p:sp>
        <p:nvSpPr>
          <p:cNvPr id="14" name="Oval 13"/>
          <p:cNvSpPr/>
          <p:nvPr/>
        </p:nvSpPr>
        <p:spPr>
          <a:xfrm>
            <a:off x="6006000" y="2827440"/>
            <a:ext cx="180000" cy="18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026000" y="284744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6186000" y="2917440"/>
            <a:ext cx="110000" cy="0"/>
          </a:xfrm>
          <a:prstGeom prst="line">
            <a:avLst/>
          </a:prstGeom>
          <a:ln w="12700">
            <a:solidFill>
              <a:srgbClr val="87DC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6323432" y="2544872"/>
            <a:ext cx="4145280" cy="8000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6296000" y="2517440"/>
            <a:ext cx="4145280" cy="8000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6296000" y="2517440"/>
            <a:ext cx="50800" cy="8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396000" y="257744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0B981"/>
                </a:solidFill>
                <a:latin typeface="Inter"/>
              </a:rPr>
              <a:t>Q2 2026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396000" y="2817440"/>
            <a:ext cx="39452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Growth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396000" y="309744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Market entry into
3 new regions</a:t>
            </a:r>
          </a:p>
        </p:txBody>
      </p:sp>
      <p:sp>
        <p:nvSpPr>
          <p:cNvPr id="23" name="Oval 22"/>
          <p:cNvSpPr/>
          <p:nvPr/>
        </p:nvSpPr>
        <p:spPr>
          <a:xfrm>
            <a:off x="6006000" y="3773280"/>
            <a:ext cx="180000" cy="1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026000" y="379328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5896000" y="3863280"/>
            <a:ext cx="110000" cy="0"/>
          </a:xfrm>
          <a:prstGeom prst="line">
            <a:avLst/>
          </a:prstGeom>
          <a:ln w="12700">
            <a:solidFill>
              <a:srgbClr val="F7A1A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1778152" y="3490712"/>
            <a:ext cx="4145280" cy="8000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1750720" y="3463280"/>
            <a:ext cx="4145280" cy="8000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1750720" y="3463280"/>
            <a:ext cx="50800" cy="8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1850720" y="352328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EF4444"/>
                </a:solidFill>
                <a:latin typeface="Inter"/>
              </a:rPr>
              <a:t>Q3 2026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50720" y="3763280"/>
            <a:ext cx="39452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Scale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850720" y="404328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Enterprise features
and partnerships</a:t>
            </a:r>
          </a:p>
        </p:txBody>
      </p:sp>
      <p:sp>
        <p:nvSpPr>
          <p:cNvPr id="32" name="Oval 31"/>
          <p:cNvSpPr/>
          <p:nvPr/>
        </p:nvSpPr>
        <p:spPr>
          <a:xfrm>
            <a:off x="6006000" y="4719120"/>
            <a:ext cx="180000" cy="18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6026000" y="473912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6186000" y="4809120"/>
            <a:ext cx="110000" cy="0"/>
          </a:xfrm>
          <a:prstGeom prst="line">
            <a:avLst/>
          </a:prstGeom>
          <a:ln w="12700">
            <a:solidFill>
              <a:srgbClr val="92B1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/>
          <p:cNvSpPr/>
          <p:nvPr/>
        </p:nvSpPr>
        <p:spPr>
          <a:xfrm>
            <a:off x="6323432" y="4436552"/>
            <a:ext cx="4145280" cy="8000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6296000" y="4409120"/>
            <a:ext cx="4145280" cy="8000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6296000" y="4409120"/>
            <a:ext cx="50800" cy="8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396000" y="446912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2563EB"/>
                </a:solidFill>
                <a:latin typeface="Inter"/>
              </a:rPr>
              <a:t>Q4 2026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396000" y="4709120"/>
            <a:ext cx="39452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Optimize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396000" y="498912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41" name="Oval 40"/>
          <p:cNvSpPr/>
          <p:nvPr/>
        </p:nvSpPr>
        <p:spPr>
          <a:xfrm>
            <a:off x="6006000" y="5664960"/>
            <a:ext cx="180000" cy="18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026000" y="568496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cxnSp>
        <p:nvCxnSpPr>
          <p:cNvPr id="43" name="Connector 42"/>
          <p:cNvCxnSpPr/>
          <p:nvPr/>
        </p:nvCxnSpPr>
        <p:spPr>
          <a:xfrm>
            <a:off x="5896000" y="5754960"/>
            <a:ext cx="110000" cy="0"/>
          </a:xfrm>
          <a:prstGeom prst="line">
            <a:avLst/>
          </a:prstGeom>
          <a:ln w="12700">
            <a:solidFill>
              <a:srgbClr val="FACE8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1778152" y="5382392"/>
            <a:ext cx="4145280" cy="8000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ounded Rectangle 44"/>
          <p:cNvSpPr/>
          <p:nvPr/>
        </p:nvSpPr>
        <p:spPr>
          <a:xfrm>
            <a:off x="1750720" y="5354960"/>
            <a:ext cx="4145280" cy="8000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ectangle 45"/>
          <p:cNvSpPr/>
          <p:nvPr/>
        </p:nvSpPr>
        <p:spPr>
          <a:xfrm>
            <a:off x="1750720" y="5354960"/>
            <a:ext cx="50800" cy="80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1850720" y="541496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59E0B"/>
                </a:solidFill>
                <a:latin typeface="Inter"/>
              </a:rPr>
              <a:t>Q1 2027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850720" y="5654960"/>
            <a:ext cx="394528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Expand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850720" y="593496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50" name="Rectangle 4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196000" y="1471600"/>
            <a:ext cx="0" cy="4729200"/>
          </a:xfrm>
          <a:prstGeom prst="line">
            <a:avLst/>
          </a:prstGeom>
          <a:ln w="12700">
            <a:solidFill>
              <a:srgbClr val="F6BC9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rapezoid 5"/>
          <p:cNvSpPr/>
          <p:nvPr/>
        </p:nvSpPr>
        <p:spPr>
          <a:xfrm>
            <a:off x="785800" y="1571600"/>
            <a:ext cx="5210200" cy="600000"/>
          </a:xfrm>
          <a:prstGeom prst="trapezoi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Awareness</a:t>
            </a:r>
          </a:p>
        </p:txBody>
      </p:sp>
      <p:sp>
        <p:nvSpPr>
          <p:cNvPr id="7" name="Oval 6"/>
          <p:cNvSpPr/>
          <p:nvPr/>
        </p:nvSpPr>
        <p:spPr>
          <a:xfrm>
            <a:off x="6316000" y="1831600"/>
            <a:ext cx="80000" cy="8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456000" y="160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10,000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56000" y="186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Total market reach</a:t>
            </a:r>
          </a:p>
        </p:txBody>
      </p:sp>
      <p:sp>
        <p:nvSpPr>
          <p:cNvPr id="10" name="Trapezoid 9"/>
          <p:cNvSpPr/>
          <p:nvPr/>
        </p:nvSpPr>
        <p:spPr>
          <a:xfrm>
            <a:off x="1176565" y="2201600"/>
            <a:ext cx="4428670" cy="600000"/>
          </a:xfrm>
          <a:prstGeom prst="trapezoid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Interest</a:t>
            </a:r>
          </a:p>
        </p:txBody>
      </p:sp>
      <p:sp>
        <p:nvSpPr>
          <p:cNvPr id="11" name="Oval 10"/>
          <p:cNvSpPr/>
          <p:nvPr/>
        </p:nvSpPr>
        <p:spPr>
          <a:xfrm>
            <a:off x="6316000" y="2461600"/>
            <a:ext cx="80000" cy="8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456000" y="223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5,200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456000" y="249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Engaged prospects</a:t>
            </a:r>
          </a:p>
        </p:txBody>
      </p:sp>
      <p:sp>
        <p:nvSpPr>
          <p:cNvPr id="14" name="Trapezoid 13"/>
          <p:cNvSpPr/>
          <p:nvPr/>
        </p:nvSpPr>
        <p:spPr>
          <a:xfrm>
            <a:off x="1567330" y="2831600"/>
            <a:ext cx="3647140" cy="600000"/>
          </a:xfrm>
          <a:prstGeom prst="trapezoid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Consideration</a:t>
            </a:r>
          </a:p>
        </p:txBody>
      </p:sp>
      <p:sp>
        <p:nvSpPr>
          <p:cNvPr id="15" name="Oval 14"/>
          <p:cNvSpPr/>
          <p:nvPr/>
        </p:nvSpPr>
        <p:spPr>
          <a:xfrm>
            <a:off x="6316000" y="3091600"/>
            <a:ext cx="80000" cy="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456000" y="286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2,800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456000" y="312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Qualified leads</a:t>
            </a:r>
          </a:p>
        </p:txBody>
      </p:sp>
      <p:sp>
        <p:nvSpPr>
          <p:cNvPr id="18" name="Trapezoid 17"/>
          <p:cNvSpPr/>
          <p:nvPr/>
        </p:nvSpPr>
        <p:spPr>
          <a:xfrm>
            <a:off x="1958095" y="3461600"/>
            <a:ext cx="2865610" cy="600000"/>
          </a:xfrm>
          <a:prstGeom prst="trapezoid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Intent</a:t>
            </a:r>
          </a:p>
        </p:txBody>
      </p:sp>
      <p:sp>
        <p:nvSpPr>
          <p:cNvPr id="19" name="Oval 18"/>
          <p:cNvSpPr/>
          <p:nvPr/>
        </p:nvSpPr>
        <p:spPr>
          <a:xfrm>
            <a:off x="6316000" y="3721600"/>
            <a:ext cx="80000" cy="8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456000" y="349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1,400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456000" y="375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Sales pipeline</a:t>
            </a:r>
          </a:p>
        </p:txBody>
      </p:sp>
      <p:sp>
        <p:nvSpPr>
          <p:cNvPr id="22" name="Trapezoid 21"/>
          <p:cNvSpPr/>
          <p:nvPr/>
        </p:nvSpPr>
        <p:spPr>
          <a:xfrm>
            <a:off x="2348860" y="4091600"/>
            <a:ext cx="2084080" cy="600000"/>
          </a:xfrm>
          <a:prstGeom prst="trapezoid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Purchase</a:t>
            </a:r>
          </a:p>
        </p:txBody>
      </p:sp>
      <p:sp>
        <p:nvSpPr>
          <p:cNvPr id="23" name="Oval 22"/>
          <p:cNvSpPr/>
          <p:nvPr/>
        </p:nvSpPr>
        <p:spPr>
          <a:xfrm>
            <a:off x="6316000" y="4351600"/>
            <a:ext cx="80000" cy="8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456000" y="412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680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456000" y="4381600"/>
            <a:ext cx="50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Converted customers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rapezoid 4"/>
          <p:cNvSpPr/>
          <p:nvPr/>
        </p:nvSpPr>
        <p:spPr>
          <a:xfrm>
            <a:off x="2544370" y="1371600"/>
            <a:ext cx="1593060" cy="921840"/>
          </a:xfrm>
          <a:prstGeom prst="trapezoid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Vision</a:t>
            </a:r>
          </a:p>
        </p:txBody>
      </p:sp>
      <p:sp>
        <p:nvSpPr>
          <p:cNvPr id="6" name="Trapezoid 5"/>
          <p:cNvSpPr/>
          <p:nvPr/>
        </p:nvSpPr>
        <p:spPr>
          <a:xfrm>
            <a:off x="2079728" y="2323440"/>
            <a:ext cx="2522345" cy="921840"/>
          </a:xfrm>
          <a:prstGeom prst="trapezoid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7" name="Trapezoid 6"/>
          <p:cNvSpPr/>
          <p:nvPr/>
        </p:nvSpPr>
        <p:spPr>
          <a:xfrm>
            <a:off x="1615086" y="3275280"/>
            <a:ext cx="3451629" cy="921840"/>
          </a:xfrm>
          <a:prstGeom prst="trapezoid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Objectives</a:t>
            </a:r>
          </a:p>
        </p:txBody>
      </p:sp>
      <p:sp>
        <p:nvSpPr>
          <p:cNvPr id="8" name="Trapezoid 7"/>
          <p:cNvSpPr/>
          <p:nvPr/>
        </p:nvSpPr>
        <p:spPr>
          <a:xfrm>
            <a:off x="1150443" y="4227120"/>
            <a:ext cx="4380915" cy="921840"/>
          </a:xfrm>
          <a:prstGeom prst="trapezoid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Tactics</a:t>
            </a:r>
          </a:p>
        </p:txBody>
      </p:sp>
      <p:sp>
        <p:nvSpPr>
          <p:cNvPr id="9" name="Trapezoid 8"/>
          <p:cNvSpPr/>
          <p:nvPr/>
        </p:nvSpPr>
        <p:spPr>
          <a:xfrm>
            <a:off x="685800" y="5178960"/>
            <a:ext cx="5310200" cy="921840"/>
          </a:xfrm>
          <a:prstGeom prst="trapezoid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200" b="1">
                <a:solidFill>
                  <a:srgbClr val="FFFFFF"/>
                </a:solidFill>
                <a:latin typeface="Inter"/>
              </a:rPr>
              <a:t>Operations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6096000" y="1371600"/>
            <a:ext cx="0" cy="4829200"/>
          </a:xfrm>
          <a:prstGeom prst="line">
            <a:avLst/>
          </a:prstGeom>
          <a:ln w="12700">
            <a:solidFill>
              <a:srgbClr val="F4AB8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6266000" y="1804520"/>
            <a:ext cx="80000" cy="8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96000" y="1401600"/>
            <a:ext cx="5110200" cy="47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1. Vision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96000" y="1844520"/>
            <a:ext cx="51102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14" name="Oval 13"/>
          <p:cNvSpPr/>
          <p:nvPr/>
        </p:nvSpPr>
        <p:spPr>
          <a:xfrm>
            <a:off x="6266000" y="2750360"/>
            <a:ext cx="80000" cy="8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396000" y="2347440"/>
            <a:ext cx="5110200" cy="47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2. Strategy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396000" y="2790360"/>
            <a:ext cx="51102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7" name="Oval 16"/>
          <p:cNvSpPr/>
          <p:nvPr/>
        </p:nvSpPr>
        <p:spPr>
          <a:xfrm>
            <a:off x="6266000" y="3696200"/>
            <a:ext cx="80000" cy="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396000" y="3293280"/>
            <a:ext cx="5110200" cy="47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3. Objectives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396000" y="3736200"/>
            <a:ext cx="51102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Measurable annual targets</a:t>
            </a:r>
          </a:p>
        </p:txBody>
      </p:sp>
      <p:sp>
        <p:nvSpPr>
          <p:cNvPr id="20" name="Oval 19"/>
          <p:cNvSpPr/>
          <p:nvPr/>
        </p:nvSpPr>
        <p:spPr>
          <a:xfrm>
            <a:off x="6266000" y="4642040"/>
            <a:ext cx="80000" cy="8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396000" y="4239120"/>
            <a:ext cx="5110200" cy="47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4. Tactics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396000" y="4682040"/>
            <a:ext cx="51102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Quarterly action plans</a:t>
            </a:r>
          </a:p>
        </p:txBody>
      </p:sp>
      <p:sp>
        <p:nvSpPr>
          <p:cNvPr id="23" name="Oval 22"/>
          <p:cNvSpPr/>
          <p:nvPr/>
        </p:nvSpPr>
        <p:spPr>
          <a:xfrm>
            <a:off x="6266000" y="5587880"/>
            <a:ext cx="80000" cy="8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396000" y="5184960"/>
            <a:ext cx="5110200" cy="47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5. Operations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396000" y="5627880"/>
            <a:ext cx="51102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1451600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580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8580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2162514"/>
            <a:ext cx="1002040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85800" y="2192514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580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580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03428"/>
            <a:ext cx="1002040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85800" y="2933428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8580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8580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485800" y="3644342"/>
            <a:ext cx="1002040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85800" y="3674342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580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8580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485800" y="4385256"/>
            <a:ext cx="1002040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85800" y="4415256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8580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8580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485800" y="5126170"/>
            <a:ext cx="1002040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85800" y="5156170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580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8580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8580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85800" y="5867084"/>
            <a:ext cx="1002040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85800" y="5897084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8580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48580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3390900" y="2736200"/>
            <a:ext cx="0" cy="1100000"/>
          </a:xfrm>
          <a:prstGeom prst="line">
            <a:avLst/>
          </a:prstGeom>
          <a:ln w="19050">
            <a:solidFill>
              <a:srgbClr val="F29A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3390900" y="3286200"/>
            <a:ext cx="952627" cy="550000"/>
          </a:xfrm>
          <a:prstGeom prst="line">
            <a:avLst/>
          </a:prstGeom>
          <a:ln w="19050">
            <a:solidFill>
              <a:srgbClr val="F29A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3390900" y="3836200"/>
            <a:ext cx="952627" cy="549999"/>
          </a:xfrm>
          <a:prstGeom prst="line">
            <a:avLst/>
          </a:prstGeom>
          <a:ln w="19050">
            <a:solidFill>
              <a:srgbClr val="F29A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3390900" y="3836200"/>
            <a:ext cx="0" cy="1100000"/>
          </a:xfrm>
          <a:prstGeom prst="line">
            <a:avLst/>
          </a:prstGeom>
          <a:ln w="19050">
            <a:solidFill>
              <a:srgbClr val="F29A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2438273" y="3836200"/>
            <a:ext cx="952627" cy="550000"/>
          </a:xfrm>
          <a:prstGeom prst="line">
            <a:avLst/>
          </a:prstGeom>
          <a:ln w="19050">
            <a:solidFill>
              <a:srgbClr val="F29A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2438273" y="3286200"/>
            <a:ext cx="952627" cy="550000"/>
          </a:xfrm>
          <a:prstGeom prst="line">
            <a:avLst/>
          </a:prstGeom>
          <a:ln w="19050">
            <a:solidFill>
              <a:srgbClr val="F29A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3040900" y="3486200"/>
            <a:ext cx="700000" cy="7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3040900" y="3486200"/>
            <a:ext cx="700000" cy="7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13" name="Oval 12"/>
          <p:cNvSpPr/>
          <p:nvPr/>
        </p:nvSpPr>
        <p:spPr>
          <a:xfrm>
            <a:off x="3190900" y="2536200"/>
            <a:ext cx="400000" cy="4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3190900" y="2536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15" name="Oval 14"/>
          <p:cNvSpPr/>
          <p:nvPr/>
        </p:nvSpPr>
        <p:spPr>
          <a:xfrm>
            <a:off x="4143527" y="3086200"/>
            <a:ext cx="400000" cy="4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143527" y="3086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7" name="Oval 16"/>
          <p:cNvSpPr/>
          <p:nvPr/>
        </p:nvSpPr>
        <p:spPr>
          <a:xfrm>
            <a:off x="4143527" y="4186199"/>
            <a:ext cx="400000" cy="4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143527" y="4186199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19" name="Oval 18"/>
          <p:cNvSpPr/>
          <p:nvPr/>
        </p:nvSpPr>
        <p:spPr>
          <a:xfrm>
            <a:off x="3190900" y="4736200"/>
            <a:ext cx="400000" cy="4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3190900" y="4736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21" name="Oval 20"/>
          <p:cNvSpPr/>
          <p:nvPr/>
        </p:nvSpPr>
        <p:spPr>
          <a:xfrm>
            <a:off x="2238273" y="4186200"/>
            <a:ext cx="400000" cy="4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2238273" y="4186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23" name="Oval 22"/>
          <p:cNvSpPr/>
          <p:nvPr/>
        </p:nvSpPr>
        <p:spPr>
          <a:xfrm>
            <a:off x="2238273" y="3086200"/>
            <a:ext cx="400000" cy="40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2238273" y="3086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6438900" y="1571600"/>
            <a:ext cx="0" cy="4529200"/>
          </a:xfrm>
          <a:prstGeom prst="line">
            <a:avLst/>
          </a:prstGeom>
          <a:ln w="12700">
            <a:solidFill>
              <a:srgbClr val="F08A5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6758900" y="1711600"/>
            <a:ext cx="80000" cy="8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918900" y="1671600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Analytics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918900" y="1931600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Real-time data insights</a:t>
            </a:r>
          </a:p>
        </p:txBody>
      </p:sp>
      <p:sp>
        <p:nvSpPr>
          <p:cNvPr id="29" name="Oval 28"/>
          <p:cNvSpPr/>
          <p:nvPr/>
        </p:nvSpPr>
        <p:spPr>
          <a:xfrm>
            <a:off x="6758900" y="2466466"/>
            <a:ext cx="80000" cy="8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918900" y="2426466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Security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918900" y="2686466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32" name="Oval 31"/>
          <p:cNvSpPr/>
          <p:nvPr/>
        </p:nvSpPr>
        <p:spPr>
          <a:xfrm>
            <a:off x="6758900" y="3221332"/>
            <a:ext cx="80000" cy="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6918900" y="3181332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Integration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918900" y="3441332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Seamless API connectivity</a:t>
            </a:r>
          </a:p>
        </p:txBody>
      </p:sp>
      <p:sp>
        <p:nvSpPr>
          <p:cNvPr id="35" name="Oval 34"/>
          <p:cNvSpPr/>
          <p:nvPr/>
        </p:nvSpPr>
        <p:spPr>
          <a:xfrm>
            <a:off x="6758900" y="3976198"/>
            <a:ext cx="80000" cy="8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918900" y="3936198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Automation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918900" y="4196198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Workflow optimization</a:t>
            </a:r>
          </a:p>
        </p:txBody>
      </p:sp>
      <p:sp>
        <p:nvSpPr>
          <p:cNvPr id="38" name="Oval 37"/>
          <p:cNvSpPr/>
          <p:nvPr/>
        </p:nvSpPr>
        <p:spPr>
          <a:xfrm>
            <a:off x="6758900" y="4731064"/>
            <a:ext cx="80000" cy="8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6918900" y="4691064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Support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918900" y="4951064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24/7 expert assistance</a:t>
            </a:r>
          </a:p>
        </p:txBody>
      </p:sp>
      <p:sp>
        <p:nvSpPr>
          <p:cNvPr id="41" name="Oval 40"/>
          <p:cNvSpPr/>
          <p:nvPr/>
        </p:nvSpPr>
        <p:spPr>
          <a:xfrm>
            <a:off x="6758900" y="5485930"/>
            <a:ext cx="80000" cy="8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918900" y="5445930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Scale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918900" y="5705930"/>
            <a:ext cx="45873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Global infrastructure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66000" y="0"/>
            <a:ext cx="6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2729000"/>
            <a:ext cx="472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0" b="1" i="0">
                <a:solidFill>
                  <a:srgbClr val="623883"/>
                </a:solidFill>
                <a:latin typeface="Inter"/>
              </a:rPr>
              <a:t>04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1800" y="25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A580C"/>
                </a:solidFill>
                <a:latin typeface="Inter"/>
              </a:rPr>
              <a:t>Section 04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81800" y="2929000"/>
            <a:ext cx="4724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000" b="1" i="0">
                <a:solidFill>
                  <a:srgbClr val="3B0764"/>
                </a:solidFill>
                <a:latin typeface="Inter"/>
              </a:rPr>
              <a:t>Data &amp; Insights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6781800" y="3729000"/>
            <a:ext cx="15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81800" y="39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F05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D83B1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Revenue by Region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Growth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B0764"/>
                </a:solidFill>
                <a:latin typeface="Inter"/>
              </a:rPr>
              <a:t>Enterprise (42%)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B0764"/>
                </a:solidFill>
                <a:latin typeface="Inter"/>
              </a:rPr>
              <a:t>Mid-Market (28%)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B0764"/>
                </a:solidFill>
                <a:latin typeface="Inter"/>
              </a:rPr>
              <a:t>SMB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B0764"/>
                </a:solidFill>
                <a:latin typeface="Inter"/>
              </a:rPr>
              <a:t>Government (10%)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B0764"/>
                </a:solidFill>
                <a:latin typeface="Inter"/>
              </a:rPr>
              <a:t>Partners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4810200" cy="500000"/>
          </a:xfrm>
          <a:prstGeom prst="roundRect">
            <a:avLst>
              <a:gd name="adj" fmla="val 83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0800" cy="5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1471600"/>
            <a:ext cx="48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723432" y="1499032"/>
            <a:ext cx="4810200" cy="500000"/>
          </a:xfrm>
          <a:prstGeom prst="roundRect">
            <a:avLst>
              <a:gd name="adj" fmla="val 83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6960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696000" y="1471600"/>
            <a:ext cx="50800" cy="5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696000" y="1471600"/>
            <a:ext cx="4810200" cy="500000"/>
          </a:xfrm>
          <a:prstGeom prst="roundRect">
            <a:avLst>
              <a:gd name="adj" fmla="val 831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696000" y="1471600"/>
            <a:ext cx="48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5" name="Oval 14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5F2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85800" y="2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$500K/year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96000" y="2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Cost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796000" y="2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$350K/year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85800" y="2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6 months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496000" y="2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Implementation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796000" y="2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4 months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5F2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3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Enterprise-grade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496000" y="3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Scalability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796000" y="3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Mid-market focus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5800" y="3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24/7 dedicated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496000" y="3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Support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796000" y="3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Business hours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5F2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85800" y="4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200+ connectors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496000" y="40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Integration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796000" y="40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50+ connectors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785800" y="4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12 months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496000" y="4521600"/>
            <a:ext cx="12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ROI Timeline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796000" y="4521600"/>
            <a:ext cx="461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B0764"/>
                </a:solidFill>
                <a:latin typeface="Inter"/>
              </a:rPr>
              <a:t>8 months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7C3A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7C3A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7C3A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7C3A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7C3AED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F1EBFD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36000" y="1471600"/>
            <a:ext cx="0" cy="472920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498350" y="2143900"/>
            <a:ext cx="1000000" cy="1000000"/>
          </a:xfrm>
          <a:prstGeom prst="ellipse">
            <a:avLst/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498350" y="2143900"/>
            <a:ext cx="1000000" cy="10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688350" y="2333900"/>
            <a:ext cx="620000" cy="62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88350" y="2550900"/>
            <a:ext cx="620000" cy="18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B0764"/>
                </a:solidFill>
                <a:latin typeface="Inter"/>
              </a:rPr>
              <a:t>82%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5800" y="3183900"/>
            <a:ext cx="258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Revenue Target</a:t>
            </a:r>
          </a:p>
        </p:txBody>
      </p:sp>
      <p:sp>
        <p:nvSpPr>
          <p:cNvPr id="11" name="Oval 10"/>
          <p:cNvSpPr/>
          <p:nvPr/>
        </p:nvSpPr>
        <p:spPr>
          <a:xfrm>
            <a:off x="4123450" y="2143900"/>
            <a:ext cx="1000000" cy="1000000"/>
          </a:xfrm>
          <a:prstGeom prst="ellipse">
            <a:avLst/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4123450" y="2143900"/>
            <a:ext cx="1000000" cy="10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313450" y="2333900"/>
            <a:ext cx="620000" cy="62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313450" y="2550900"/>
            <a:ext cx="620000" cy="18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B0764"/>
                </a:solidFill>
                <a:latin typeface="Inter"/>
              </a:rPr>
              <a:t>94%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330900" y="3183900"/>
            <a:ext cx="258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Customer Satisfaction</a:t>
            </a:r>
          </a:p>
        </p:txBody>
      </p:sp>
      <p:sp>
        <p:nvSpPr>
          <p:cNvPr id="16" name="Oval 15"/>
          <p:cNvSpPr/>
          <p:nvPr/>
        </p:nvSpPr>
        <p:spPr>
          <a:xfrm>
            <a:off x="1498350" y="4408500"/>
            <a:ext cx="1000000" cy="1000000"/>
          </a:xfrm>
          <a:prstGeom prst="ellipse">
            <a:avLst/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498350" y="4408500"/>
            <a:ext cx="1000000" cy="100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688350" y="4598500"/>
            <a:ext cx="620000" cy="62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1688350" y="4815500"/>
            <a:ext cx="620000" cy="18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B0764"/>
                </a:solidFill>
                <a:latin typeface="Inter"/>
              </a:rPr>
              <a:t>84%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05800" y="5448500"/>
            <a:ext cx="258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Sprint Velocity</a:t>
            </a:r>
          </a:p>
        </p:txBody>
      </p:sp>
      <p:sp>
        <p:nvSpPr>
          <p:cNvPr id="21" name="Oval 20"/>
          <p:cNvSpPr/>
          <p:nvPr/>
        </p:nvSpPr>
        <p:spPr>
          <a:xfrm>
            <a:off x="4123450" y="4408500"/>
            <a:ext cx="1000000" cy="1000000"/>
          </a:xfrm>
          <a:prstGeom prst="ellipse">
            <a:avLst/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4123450" y="4408500"/>
            <a:ext cx="1000000" cy="10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4313450" y="4598500"/>
            <a:ext cx="620000" cy="62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4313450" y="4815500"/>
            <a:ext cx="620000" cy="18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B0764"/>
                </a:solidFill>
                <a:latin typeface="Inter"/>
              </a:rPr>
              <a:t>99%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330900" y="5448500"/>
            <a:ext cx="258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Uptime SLA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156000" y="1571600"/>
            <a:ext cx="60000" cy="8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276000" y="1631600"/>
            <a:ext cx="517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Revenue Target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276000" y="1891600"/>
            <a:ext cx="517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3B0764"/>
                </a:solidFill>
                <a:latin typeface="Inter"/>
              </a:rPr>
              <a:t>$8.2M / $10M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276000" y="2251600"/>
            <a:ext cx="5170200" cy="50000"/>
          </a:xfrm>
          <a:prstGeom prst="roundRect">
            <a:avLst>
              <a:gd name="adj" fmla="val 580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276000" y="2251600"/>
            <a:ext cx="4239564" cy="50000"/>
          </a:xfrm>
          <a:prstGeom prst="roundRect">
            <a:avLst>
              <a:gd name="adj" fmla="val 707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6156000" y="2571600"/>
            <a:ext cx="60000" cy="8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276000" y="2631600"/>
            <a:ext cx="517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Customer Satisfaction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276000" y="2891600"/>
            <a:ext cx="517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3B0764"/>
                </a:solidFill>
                <a:latin typeface="Inter"/>
              </a:rPr>
              <a:t>94%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276000" y="3251600"/>
            <a:ext cx="5170200" cy="50000"/>
          </a:xfrm>
          <a:prstGeom prst="roundRect">
            <a:avLst>
              <a:gd name="adj" fmla="val 580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ounded Rectangle 34"/>
          <p:cNvSpPr/>
          <p:nvPr/>
        </p:nvSpPr>
        <p:spPr>
          <a:xfrm>
            <a:off x="6276000" y="3251600"/>
            <a:ext cx="4859988" cy="50000"/>
          </a:xfrm>
          <a:prstGeom prst="roundRect">
            <a:avLst>
              <a:gd name="adj" fmla="val 617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6156000" y="3571600"/>
            <a:ext cx="60000" cy="8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276000" y="3631600"/>
            <a:ext cx="517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Sprint Velocity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276000" y="3891600"/>
            <a:ext cx="517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3B0764"/>
                </a:solidFill>
                <a:latin typeface="Inter"/>
              </a:rPr>
              <a:t>42 / 50 pts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6276000" y="4251600"/>
            <a:ext cx="5170200" cy="50000"/>
          </a:xfrm>
          <a:prstGeom prst="roundRect">
            <a:avLst>
              <a:gd name="adj" fmla="val 580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ounded Rectangle 39"/>
          <p:cNvSpPr/>
          <p:nvPr/>
        </p:nvSpPr>
        <p:spPr>
          <a:xfrm>
            <a:off x="6276000" y="4251600"/>
            <a:ext cx="4342968" cy="50000"/>
          </a:xfrm>
          <a:prstGeom prst="roundRect">
            <a:avLst>
              <a:gd name="adj" fmla="val 69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6156000" y="4571600"/>
            <a:ext cx="60000" cy="8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276000" y="4631600"/>
            <a:ext cx="517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Uptime SLA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276000" y="4891600"/>
            <a:ext cx="5170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3B0764"/>
                </a:solidFill>
                <a:latin typeface="Inter"/>
              </a:rPr>
              <a:t>99.95%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6276000" y="5251600"/>
            <a:ext cx="5170200" cy="50000"/>
          </a:xfrm>
          <a:prstGeom prst="roundRect">
            <a:avLst>
              <a:gd name="adj" fmla="val 580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ounded Rectangle 44"/>
          <p:cNvSpPr/>
          <p:nvPr/>
        </p:nvSpPr>
        <p:spPr>
          <a:xfrm>
            <a:off x="6276000" y="5251600"/>
            <a:ext cx="5165029" cy="50000"/>
          </a:xfrm>
          <a:prstGeom prst="roundRect">
            <a:avLst>
              <a:gd name="adj" fmla="val 58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ectangle 4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66000" y="0"/>
            <a:ext cx="6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2729000"/>
            <a:ext cx="472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0" b="1" i="0">
                <a:solidFill>
                  <a:srgbClr val="623883"/>
                </a:solidFill>
                <a:latin typeface="Inter"/>
              </a:rPr>
              <a:t>05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1800" y="25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A580C"/>
                </a:solidFill>
                <a:latin typeface="Inter"/>
              </a:rPr>
              <a:t>Section 05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81800" y="2929000"/>
            <a:ext cx="4724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000" b="1" i="0">
                <a:solidFill>
                  <a:srgbClr val="3B0764"/>
                </a:solidFill>
                <a:latin typeface="Inter"/>
              </a:rPr>
              <a:t>Planning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6781800" y="3729000"/>
            <a:ext cx="15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81800" y="39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F05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D83B1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Project Milestones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096000" y="1571600"/>
            <a:ext cx="0" cy="472920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6006000" y="1835700"/>
            <a:ext cx="180000" cy="18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026000" y="185570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5896000" y="1925700"/>
            <a:ext cx="110000" cy="0"/>
          </a:xfrm>
          <a:prstGeom prst="line">
            <a:avLst/>
          </a:prstGeom>
          <a:ln w="12700">
            <a:solidFill>
              <a:srgbClr val="BD9C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1778152" y="1599032"/>
            <a:ext cx="4145280" cy="7082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1750720" y="1571600"/>
            <a:ext cx="4145280" cy="7082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1750720" y="1571600"/>
            <a:ext cx="50800" cy="7082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1850720" y="1621600"/>
            <a:ext cx="39452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7C3AED"/>
                </a:solidFill>
                <a:latin typeface="Inter"/>
              </a:rPr>
              <a:t>Jan 2026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50720" y="1851600"/>
            <a:ext cx="3945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Project Kickoff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50720" y="21216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14" name="Oval 13"/>
          <p:cNvSpPr/>
          <p:nvPr/>
        </p:nvSpPr>
        <p:spPr>
          <a:xfrm>
            <a:off x="6006000" y="2623900"/>
            <a:ext cx="180000" cy="18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026000" y="264390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6186000" y="2713900"/>
            <a:ext cx="110000" cy="0"/>
          </a:xfrm>
          <a:prstGeom prst="line">
            <a:avLst/>
          </a:prstGeom>
          <a:ln w="12700">
            <a:solidFill>
              <a:srgbClr val="87DC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6323432" y="2387232"/>
            <a:ext cx="4145280" cy="7082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6296000" y="2359800"/>
            <a:ext cx="4145280" cy="7082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6296000" y="2359800"/>
            <a:ext cx="50800" cy="7082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396000" y="2409800"/>
            <a:ext cx="39452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0B981"/>
                </a:solidFill>
                <a:latin typeface="Inter"/>
              </a:rPr>
              <a:t>Mar 2026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396000" y="2639800"/>
            <a:ext cx="3945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Alpha Release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396000" y="29098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Core features complete</a:t>
            </a:r>
          </a:p>
        </p:txBody>
      </p:sp>
      <p:sp>
        <p:nvSpPr>
          <p:cNvPr id="23" name="Oval 22"/>
          <p:cNvSpPr/>
          <p:nvPr/>
        </p:nvSpPr>
        <p:spPr>
          <a:xfrm>
            <a:off x="6006000" y="3412100"/>
            <a:ext cx="180000" cy="1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026000" y="343210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5896000" y="3502100"/>
            <a:ext cx="110000" cy="0"/>
          </a:xfrm>
          <a:prstGeom prst="line">
            <a:avLst/>
          </a:prstGeom>
          <a:ln w="12700">
            <a:solidFill>
              <a:srgbClr val="F7A1A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1778152" y="3175432"/>
            <a:ext cx="4145280" cy="7082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1750720" y="3148000"/>
            <a:ext cx="4145280" cy="7082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1750720" y="3148000"/>
            <a:ext cx="50800" cy="7082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1850720" y="3198000"/>
            <a:ext cx="39452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EF4444"/>
                </a:solidFill>
                <a:latin typeface="Inter"/>
              </a:rPr>
              <a:t>May 2026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50720" y="3428000"/>
            <a:ext cx="3945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Beta Testing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850720" y="36980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User acceptance testing</a:t>
            </a:r>
          </a:p>
        </p:txBody>
      </p:sp>
      <p:sp>
        <p:nvSpPr>
          <p:cNvPr id="32" name="Oval 31"/>
          <p:cNvSpPr/>
          <p:nvPr/>
        </p:nvSpPr>
        <p:spPr>
          <a:xfrm>
            <a:off x="6006000" y="4200300"/>
            <a:ext cx="180000" cy="18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6026000" y="422030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6186000" y="4290300"/>
            <a:ext cx="110000" cy="0"/>
          </a:xfrm>
          <a:prstGeom prst="line">
            <a:avLst/>
          </a:prstGeom>
          <a:ln w="12700">
            <a:solidFill>
              <a:srgbClr val="92B1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/>
          <p:cNvSpPr/>
          <p:nvPr/>
        </p:nvSpPr>
        <p:spPr>
          <a:xfrm>
            <a:off x="6323432" y="3963632"/>
            <a:ext cx="4145280" cy="7082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6296000" y="3936200"/>
            <a:ext cx="4145280" cy="7082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6296000" y="3936200"/>
            <a:ext cx="50800" cy="708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396000" y="3986200"/>
            <a:ext cx="39452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2563EB"/>
                </a:solidFill>
                <a:latin typeface="Inter"/>
              </a:rPr>
              <a:t>Jul 2026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396000" y="4216200"/>
            <a:ext cx="3945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Launch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396000" y="44862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41" name="Oval 40"/>
          <p:cNvSpPr/>
          <p:nvPr/>
        </p:nvSpPr>
        <p:spPr>
          <a:xfrm>
            <a:off x="6006000" y="4988500"/>
            <a:ext cx="180000" cy="18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026000" y="500850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cxnSp>
        <p:nvCxnSpPr>
          <p:cNvPr id="43" name="Connector 42"/>
          <p:cNvCxnSpPr/>
          <p:nvPr/>
        </p:nvCxnSpPr>
        <p:spPr>
          <a:xfrm>
            <a:off x="5896000" y="5078500"/>
            <a:ext cx="110000" cy="0"/>
          </a:xfrm>
          <a:prstGeom prst="line">
            <a:avLst/>
          </a:prstGeom>
          <a:ln w="12700">
            <a:solidFill>
              <a:srgbClr val="FACE8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1778152" y="4751832"/>
            <a:ext cx="4145280" cy="7082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ounded Rectangle 44"/>
          <p:cNvSpPr/>
          <p:nvPr/>
        </p:nvSpPr>
        <p:spPr>
          <a:xfrm>
            <a:off x="1750720" y="4724400"/>
            <a:ext cx="4145280" cy="7082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ectangle 45"/>
          <p:cNvSpPr/>
          <p:nvPr/>
        </p:nvSpPr>
        <p:spPr>
          <a:xfrm>
            <a:off x="1750720" y="4724400"/>
            <a:ext cx="50800" cy="7082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1850720" y="4774400"/>
            <a:ext cx="39452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59E0B"/>
                </a:solidFill>
                <a:latin typeface="Inter"/>
              </a:rPr>
              <a:t>Sep 2026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850720" y="5004400"/>
            <a:ext cx="3945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Scale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850720" y="52744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Performance optimization</a:t>
            </a:r>
          </a:p>
        </p:txBody>
      </p:sp>
      <p:sp>
        <p:nvSpPr>
          <p:cNvPr id="50" name="Oval 49"/>
          <p:cNvSpPr/>
          <p:nvPr/>
        </p:nvSpPr>
        <p:spPr>
          <a:xfrm>
            <a:off x="6006000" y="5776700"/>
            <a:ext cx="180000" cy="18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6026000" y="5796700"/>
            <a:ext cx="140000" cy="1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6</a:t>
            </a:r>
          </a:p>
        </p:txBody>
      </p:sp>
      <p:cxnSp>
        <p:nvCxnSpPr>
          <p:cNvPr id="52" name="Connector 51"/>
          <p:cNvCxnSpPr/>
          <p:nvPr/>
        </p:nvCxnSpPr>
        <p:spPr>
          <a:xfrm>
            <a:off x="6186000" y="5866700"/>
            <a:ext cx="110000" cy="0"/>
          </a:xfrm>
          <a:prstGeom prst="line">
            <a:avLst/>
          </a:prstGeom>
          <a:ln w="12700">
            <a:solidFill>
              <a:srgbClr val="82DAE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/>
          <p:cNvSpPr/>
          <p:nvPr/>
        </p:nvSpPr>
        <p:spPr>
          <a:xfrm>
            <a:off x="6323432" y="5540032"/>
            <a:ext cx="4145280" cy="708200"/>
          </a:xfrm>
          <a:prstGeom prst="roundRect">
            <a:avLst>
              <a:gd name="adj" fmla="val 9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4" name="Rounded Rectangle 53"/>
          <p:cNvSpPr/>
          <p:nvPr/>
        </p:nvSpPr>
        <p:spPr>
          <a:xfrm>
            <a:off x="6296000" y="5512600"/>
            <a:ext cx="4145280" cy="708200"/>
          </a:xfrm>
          <a:prstGeom prst="roundRect">
            <a:avLst>
              <a:gd name="adj" fmla="val 96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Rectangle 54"/>
          <p:cNvSpPr/>
          <p:nvPr/>
        </p:nvSpPr>
        <p:spPr>
          <a:xfrm>
            <a:off x="6296000" y="5512600"/>
            <a:ext cx="50800" cy="7082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6396000" y="5562600"/>
            <a:ext cx="39452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6B6D4"/>
                </a:solidFill>
                <a:latin typeface="Inter"/>
              </a:rPr>
              <a:t>Nov 2026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396000" y="5792600"/>
            <a:ext cx="3945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B0764"/>
                </a:solidFill>
                <a:latin typeface="Inter"/>
              </a:rPr>
              <a:t>Review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6396000" y="6062600"/>
            <a:ext cx="39452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Post-launch assessment</a:t>
            </a:r>
          </a:p>
        </p:txBody>
      </p:sp>
      <p:sp>
        <p:nvSpPr>
          <p:cNvPr id="59" name="Rectangle 5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0" name="TextBox 5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66000" y="0"/>
            <a:ext cx="6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2729000"/>
            <a:ext cx="472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0" b="1" i="0">
                <a:solidFill>
                  <a:srgbClr val="623883"/>
                </a:solidFill>
                <a:latin typeface="Inter"/>
              </a:rPr>
              <a:t>01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1800" y="25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A580C"/>
                </a:solidFill>
                <a:latin typeface="Inter"/>
              </a:rPr>
              <a:t>Section 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81800" y="2929000"/>
            <a:ext cx="4724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000" b="1" i="0">
                <a:solidFill>
                  <a:srgbClr val="3B0764"/>
                </a:solidFill>
                <a:latin typeface="Inter"/>
              </a:rPr>
              <a:t>About Us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6781800" y="3729000"/>
            <a:ext cx="15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81800" y="39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F05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D83B1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Project 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/>
          <p:cNvSpPr/>
          <p:nvPr/>
        </p:nvSpPr>
        <p:spPr>
          <a:xfrm>
            <a:off x="713232" y="1499032"/>
            <a:ext cx="2200000" cy="4729200"/>
          </a:xfrm>
          <a:prstGeom prst="roundRect">
            <a:avLst>
              <a:gd name="adj" fmla="val 84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685800" y="1471600"/>
            <a:ext cx="2200000" cy="4729200"/>
          </a:xfrm>
          <a:prstGeom prst="roundRect">
            <a:avLst>
              <a:gd name="adj" fmla="val 84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0800" cy="47292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591600"/>
            <a:ext cx="2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3B0764"/>
                </a:solidFill>
                <a:latin typeface="Inter"/>
              </a:rPr>
              <a:t>Summary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785800" y="1911600"/>
            <a:ext cx="2000000" cy="0"/>
          </a:xfrm>
          <a:prstGeom prst="line">
            <a:avLst/>
          </a:prstGeom>
          <a:ln w="1905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805800" y="2021600"/>
            <a:ext cx="18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To Do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485800" y="2021600"/>
            <a:ext cx="2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6B7280"/>
                </a:solidFill>
                <a:latin typeface="Inter"/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05800" y="2371600"/>
            <a:ext cx="18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In Progress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485800" y="2371600"/>
            <a:ext cx="2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6B7280"/>
                </a:solidFill>
                <a:latin typeface="Inter"/>
              </a:rPr>
              <a:t>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05800" y="2721600"/>
            <a:ext cx="18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Done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485800" y="2721600"/>
            <a:ext cx="2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6B7280"/>
                </a:solidFill>
                <a:latin typeface="Inter"/>
              </a:rPr>
              <a:t>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05800" y="3071600"/>
            <a:ext cx="18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Total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485800" y="3071600"/>
            <a:ext cx="2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" b="1" i="0">
                <a:solidFill>
                  <a:srgbClr val="EA580C"/>
                </a:solidFill>
                <a:latin typeface="Inter"/>
              </a:rPr>
              <a:t>8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085800" y="1471600"/>
            <a:ext cx="2706800" cy="350000"/>
          </a:xfrm>
          <a:prstGeom prst="roundRect">
            <a:avLst>
              <a:gd name="adj" fmla="val 1477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145800" y="1521600"/>
            <a:ext cx="2586800" cy="2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To Do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3113232" y="194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3085800" y="192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3085800" y="1921600"/>
            <a:ext cx="50800" cy="2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3145800" y="194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Define requirements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3113232" y="232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3085800" y="230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3085800" y="2301600"/>
            <a:ext cx="50800" cy="2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3145800" y="232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Design wireframes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3113232" y="270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3085800" y="268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3085800" y="2681600"/>
            <a:ext cx="50800" cy="28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3145800" y="270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Set up CI/CD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5942600" y="1471600"/>
            <a:ext cx="2706800" cy="350000"/>
          </a:xfrm>
          <a:prstGeom prst="roundRect">
            <a:avLst>
              <a:gd name="adj" fmla="val 1477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002600" y="1521600"/>
            <a:ext cx="2586800" cy="2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In Progress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5970032" y="194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ounded Rectangle 33"/>
          <p:cNvSpPr/>
          <p:nvPr/>
        </p:nvSpPr>
        <p:spPr>
          <a:xfrm>
            <a:off x="5942600" y="192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5942600" y="1921600"/>
            <a:ext cx="50800" cy="28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002600" y="194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API development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5970032" y="232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ounded Rectangle 37"/>
          <p:cNvSpPr/>
          <p:nvPr/>
        </p:nvSpPr>
        <p:spPr>
          <a:xfrm>
            <a:off x="5942600" y="230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ectangle 38"/>
          <p:cNvSpPr/>
          <p:nvPr/>
        </p:nvSpPr>
        <p:spPr>
          <a:xfrm>
            <a:off x="5942600" y="2301600"/>
            <a:ext cx="50800" cy="28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002600" y="232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Frontend build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8799400" y="1471600"/>
            <a:ext cx="2706800" cy="350000"/>
          </a:xfrm>
          <a:prstGeom prst="roundRect">
            <a:avLst>
              <a:gd name="adj" fmla="val 1477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8859400" y="1521600"/>
            <a:ext cx="2586800" cy="25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Done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8826832" y="194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Rounded Rectangle 43"/>
          <p:cNvSpPr/>
          <p:nvPr/>
        </p:nvSpPr>
        <p:spPr>
          <a:xfrm>
            <a:off x="8799400" y="192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ectangle 44"/>
          <p:cNvSpPr/>
          <p:nvPr/>
        </p:nvSpPr>
        <p:spPr>
          <a:xfrm>
            <a:off x="8799400" y="1921600"/>
            <a:ext cx="50800" cy="28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8859400" y="194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Project charter</a:t>
            </a:r>
          </a:p>
        </p:txBody>
      </p:sp>
      <p:sp>
        <p:nvSpPr>
          <p:cNvPr id="47" name="Rounded Rectangle 46"/>
          <p:cNvSpPr/>
          <p:nvPr/>
        </p:nvSpPr>
        <p:spPr>
          <a:xfrm>
            <a:off x="8826832" y="232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Rounded Rectangle 47"/>
          <p:cNvSpPr/>
          <p:nvPr/>
        </p:nvSpPr>
        <p:spPr>
          <a:xfrm>
            <a:off x="8799400" y="230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Rectangle 48"/>
          <p:cNvSpPr/>
          <p:nvPr/>
        </p:nvSpPr>
        <p:spPr>
          <a:xfrm>
            <a:off x="8799400" y="2301600"/>
            <a:ext cx="50800" cy="28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8859400" y="232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Team onboarding</a:t>
            </a:r>
          </a:p>
        </p:txBody>
      </p:sp>
      <p:sp>
        <p:nvSpPr>
          <p:cNvPr id="51" name="Rounded Rectangle 50"/>
          <p:cNvSpPr/>
          <p:nvPr/>
        </p:nvSpPr>
        <p:spPr>
          <a:xfrm>
            <a:off x="8826832" y="2709032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Rounded Rectangle 51"/>
          <p:cNvSpPr/>
          <p:nvPr/>
        </p:nvSpPr>
        <p:spPr>
          <a:xfrm>
            <a:off x="8799400" y="2681600"/>
            <a:ext cx="2706800" cy="280000"/>
          </a:xfrm>
          <a:prstGeom prst="roundRect">
            <a:avLst>
              <a:gd name="adj" fmla="val 147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Rectangle 52"/>
          <p:cNvSpPr/>
          <p:nvPr/>
        </p:nvSpPr>
        <p:spPr>
          <a:xfrm>
            <a:off x="8799400" y="2681600"/>
            <a:ext cx="50800" cy="28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4" name="TextBox 53"/>
          <p:cNvSpPr txBox="1"/>
          <p:nvPr/>
        </p:nvSpPr>
        <p:spPr>
          <a:xfrm>
            <a:off x="8859400" y="2701600"/>
            <a:ext cx="25868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B0764"/>
                </a:solidFill>
                <a:latin typeface="Inter"/>
              </a:rPr>
              <a:t>Architecture review</a:t>
            </a:r>
          </a:p>
        </p:txBody>
      </p:sp>
      <p:sp>
        <p:nvSpPr>
          <p:cNvPr id="55" name="Rectangle 5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185800" y="1671600"/>
            <a:ext cx="1536733" cy="1266666"/>
          </a:xfrm>
          <a:prstGeom prst="rect">
            <a:avLst/>
          </a:prstGeom>
          <a:solidFill>
            <a:srgbClr val="87DCC0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722533" y="1671600"/>
            <a:ext cx="1536733" cy="1266666"/>
          </a:xfrm>
          <a:prstGeom prst="rect">
            <a:avLst/>
          </a:prstGeom>
          <a:solidFill>
            <a:srgbClr val="FACE85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4259266" y="1671600"/>
            <a:ext cx="1536733" cy="1266666"/>
          </a:xfrm>
          <a:prstGeom prst="rect">
            <a:avLst/>
          </a:prstGeom>
          <a:solidFill>
            <a:srgbClr val="F7A1A1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185800" y="2938266"/>
            <a:ext cx="1536733" cy="1266666"/>
          </a:xfrm>
          <a:prstGeom prst="rect">
            <a:avLst/>
          </a:prstGeom>
          <a:solidFill>
            <a:srgbClr val="D3F9E7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2722533" y="2938266"/>
            <a:ext cx="1536733" cy="1266666"/>
          </a:xfrm>
          <a:prstGeom prst="rect">
            <a:avLst/>
          </a:prstGeom>
          <a:solidFill>
            <a:srgbClr val="FDE9A6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259266" y="2938266"/>
            <a:ext cx="1536733" cy="1266666"/>
          </a:xfrm>
          <a:prstGeom prst="rect">
            <a:avLst/>
          </a:prstGeom>
          <a:solidFill>
            <a:srgbClr val="FACE85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1185800" y="4204932"/>
            <a:ext cx="1536733" cy="1266666"/>
          </a:xfrm>
          <a:prstGeom prst="rect">
            <a:avLst/>
          </a:prstGeom>
          <a:solidFill>
            <a:srgbClr val="E8FCF2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2722533" y="4204932"/>
            <a:ext cx="1536733" cy="1266666"/>
          </a:xfrm>
          <a:prstGeom prst="rect">
            <a:avLst/>
          </a:prstGeom>
          <a:solidFill>
            <a:srgbClr val="D3F9E7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4259266" y="4204932"/>
            <a:ext cx="1536733" cy="1266666"/>
          </a:xfrm>
          <a:prstGeom prst="rect">
            <a:avLst/>
          </a:prstGeom>
          <a:solidFill>
            <a:srgbClr val="FDE9A6"/>
          </a:solidFill>
          <a:ln w="6350">
            <a:solidFill>
              <a:srgbClr val="E1D9E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4907632" y="2184933"/>
            <a:ext cx="240000" cy="24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907632" y="3451599"/>
            <a:ext cx="240000" cy="2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3370899" y="3451599"/>
            <a:ext cx="240000" cy="24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4907632" y="3451599"/>
            <a:ext cx="240000" cy="24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4907632" y="3451599"/>
            <a:ext cx="240000" cy="2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834166" y="4718265"/>
            <a:ext cx="240000" cy="24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1185800" y="5551600"/>
            <a:ext cx="46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B7280"/>
                </a:solidFill>
                <a:latin typeface="Inter"/>
              </a:rPr>
              <a:t>Likelihood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1385800" y="5531600"/>
            <a:ext cx="4210200" cy="0"/>
          </a:xfrm>
          <a:prstGeom prst="line">
            <a:avLst/>
          </a:prstGeom>
          <a:ln w="127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85800" y="3421600"/>
            <a:ext cx="45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B7280"/>
                </a:solidFill>
                <a:latin typeface="Inter"/>
              </a:rPr>
              <a:t>Impact</a:t>
            </a:r>
          </a:p>
        </p:txBody>
      </p:sp>
      <p:cxnSp>
        <p:nvCxnSpPr>
          <p:cNvPr id="23" name="Connector 22"/>
          <p:cNvCxnSpPr/>
          <p:nvPr/>
        </p:nvCxnSpPr>
        <p:spPr>
          <a:xfrm flipV="1">
            <a:off x="1125800" y="1871600"/>
            <a:ext cx="0" cy="3400000"/>
          </a:xfrm>
          <a:prstGeom prst="line">
            <a:avLst/>
          </a:prstGeom>
          <a:ln w="127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6046000" y="1571600"/>
            <a:ext cx="0" cy="452920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196000" y="1571600"/>
            <a:ext cx="53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3B0764"/>
                </a:solidFill>
                <a:latin typeface="Inter"/>
              </a:rPr>
              <a:t>Risk Register</a:t>
            </a:r>
          </a:p>
        </p:txBody>
      </p:sp>
      <p:cxnSp>
        <p:nvCxnSpPr>
          <p:cNvPr id="26" name="Connector 25"/>
          <p:cNvCxnSpPr/>
          <p:nvPr/>
        </p:nvCxnSpPr>
        <p:spPr>
          <a:xfrm>
            <a:off x="6196000" y="18916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/>
          <p:cNvSpPr/>
          <p:nvPr/>
        </p:nvSpPr>
        <p:spPr>
          <a:xfrm>
            <a:off x="6196000" y="2071600"/>
            <a:ext cx="700000" cy="260000"/>
          </a:xfrm>
          <a:prstGeom prst="roundRect">
            <a:avLst>
              <a:gd name="adj" fmla="val 5714"/>
            </a:avLst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196000" y="2071600"/>
            <a:ext cx="7000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CRITICAL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046000" y="2071600"/>
            <a:ext cx="44102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3B0764"/>
                </a:solidFill>
                <a:latin typeface="Inter"/>
              </a:rPr>
              <a:t>Data Breach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046000" y="2351600"/>
            <a:ext cx="44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Unauthorized access to sensitive data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6196000" y="2721600"/>
            <a:ext cx="700000" cy="260000"/>
          </a:xfrm>
          <a:prstGeom prst="roundRect">
            <a:avLst>
              <a:gd name="adj" fmla="val 5714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196000" y="2721600"/>
            <a:ext cx="7000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HIGH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046000" y="2721600"/>
            <a:ext cx="44102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3B0764"/>
                </a:solidFill>
                <a:latin typeface="Inter"/>
              </a:rPr>
              <a:t>Supply Chain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046000" y="3001600"/>
            <a:ext cx="44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Key vendor disruption risk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6196000" y="3371600"/>
            <a:ext cx="700000" cy="260000"/>
          </a:xfrm>
          <a:prstGeom prst="roundRect">
            <a:avLst>
              <a:gd name="adj" fmla="val 5714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196000" y="3371600"/>
            <a:ext cx="7000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MEDIUM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046000" y="3371600"/>
            <a:ext cx="44102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3B0764"/>
                </a:solidFill>
                <a:latin typeface="Inter"/>
              </a:rPr>
              <a:t>Compliance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046000" y="3651600"/>
            <a:ext cx="44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Regulatory non-compliance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6196000" y="4021600"/>
            <a:ext cx="700000" cy="260000"/>
          </a:xfrm>
          <a:prstGeom prst="roundRect">
            <a:avLst>
              <a:gd name="adj" fmla="val 5714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196000" y="4021600"/>
            <a:ext cx="7000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MEDIUM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046000" y="4021600"/>
            <a:ext cx="44102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3B0764"/>
                </a:solidFill>
                <a:latin typeface="Inter"/>
              </a:rPr>
              <a:t>Talent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046000" y="4301600"/>
            <a:ext cx="44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Key personnel retention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6196000" y="4671600"/>
            <a:ext cx="700000" cy="260000"/>
          </a:xfrm>
          <a:prstGeom prst="roundRect">
            <a:avLst>
              <a:gd name="adj" fmla="val 5714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6196000" y="4671600"/>
            <a:ext cx="7000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HIGH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046000" y="4671600"/>
            <a:ext cx="44102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3B0764"/>
                </a:solidFill>
                <a:latin typeface="Inter"/>
              </a:rPr>
              <a:t>Market Shift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7046000" y="4951600"/>
            <a:ext cx="44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Competitive landscape change</a:t>
            </a:r>
          </a:p>
        </p:txBody>
      </p:sp>
      <p:sp>
        <p:nvSpPr>
          <p:cNvPr id="47" name="Rounded Rectangle 46"/>
          <p:cNvSpPr/>
          <p:nvPr/>
        </p:nvSpPr>
        <p:spPr>
          <a:xfrm>
            <a:off x="6196000" y="5321600"/>
            <a:ext cx="700000" cy="260000"/>
          </a:xfrm>
          <a:prstGeom prst="roundRect">
            <a:avLst>
              <a:gd name="adj" fmla="val 5714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6196000" y="5321600"/>
            <a:ext cx="7000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LOW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7046000" y="5321600"/>
            <a:ext cx="441020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3B0764"/>
                </a:solidFill>
                <a:latin typeface="Inter"/>
              </a:rPr>
              <a:t>Technology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7046000" y="5601600"/>
            <a:ext cx="44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Legacy system failure</a:t>
            </a:r>
          </a:p>
        </p:txBody>
      </p:sp>
      <p:sp>
        <p:nvSpPr>
          <p:cNvPr id="51" name="Rectangle 5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TextBox 5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66000" y="0"/>
            <a:ext cx="6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2729000"/>
            <a:ext cx="472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0" b="1" i="0">
                <a:solidFill>
                  <a:srgbClr val="623883"/>
                </a:solidFill>
                <a:latin typeface="Inter"/>
              </a:rPr>
              <a:t>06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1800" y="25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A580C"/>
                </a:solidFill>
                <a:latin typeface="Inter"/>
              </a:rPr>
              <a:t>Section 06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81800" y="2929000"/>
            <a:ext cx="4724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000" b="1" i="0">
                <a:solidFill>
                  <a:srgbClr val="3B0764"/>
                </a:solidFill>
                <a:latin typeface="Inter"/>
              </a:rPr>
              <a:t>Deliverables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6781800" y="3729000"/>
            <a:ext cx="15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81800" y="39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F05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D83B1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210200" cy="4500000"/>
          </a:xfrm>
          <a:prstGeom prst="roundRect">
            <a:avLst>
              <a:gd name="adj" fmla="val 76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10200" cy="4500000"/>
          </a:xfrm>
          <a:prstGeom prst="roundRect">
            <a:avLst>
              <a:gd name="adj" fmla="val 76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0800" cy="4500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Short-Term Goals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23432" y="1499032"/>
            <a:ext cx="5210200" cy="4500000"/>
          </a:xfrm>
          <a:prstGeom prst="roundRect">
            <a:avLst>
              <a:gd name="adj" fmla="val 76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296000" y="1471600"/>
            <a:ext cx="5210200" cy="4500000"/>
          </a:xfrm>
          <a:prstGeom prst="roundRect">
            <a:avLst>
              <a:gd name="adj" fmla="val 767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296000" y="1471600"/>
            <a:ext cx="50800" cy="4500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Long-Term Vision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3406800" cy="4200000"/>
          </a:xfrm>
          <a:prstGeom prst="roundRect">
            <a:avLst>
              <a:gd name="adj" fmla="val 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06800" cy="4200000"/>
          </a:xfrm>
          <a:prstGeom prst="roundRect">
            <a:avLst>
              <a:gd name="adj" fmla="val 95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0800" cy="42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Growth Engine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AI-powered lead scoring and automated outbound that 3x pipeline.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7C3A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4420032" y="1499032"/>
            <a:ext cx="3406800" cy="4200000"/>
          </a:xfrm>
          <a:prstGeom prst="roundRect">
            <a:avLst>
              <a:gd name="adj" fmla="val 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4392600" y="1471600"/>
            <a:ext cx="3406800" cy="4200000"/>
          </a:xfrm>
          <a:prstGeom prst="roundRect">
            <a:avLst>
              <a:gd name="adj" fmla="val 95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4392600" y="1471600"/>
            <a:ext cx="50800" cy="42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Retention AI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Predictive churn models that identify at-risk accounts 60 days early.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8126832" y="1499032"/>
            <a:ext cx="3406800" cy="4200000"/>
          </a:xfrm>
          <a:prstGeom prst="roundRect">
            <a:avLst>
              <a:gd name="adj" fmla="val 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8099400" y="1471600"/>
            <a:ext cx="3406800" cy="4200000"/>
          </a:xfrm>
          <a:prstGeom prst="roundRect">
            <a:avLst>
              <a:gd name="adj" fmla="val 95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8099400" y="1471600"/>
            <a:ext cx="50800" cy="42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Revenue Intel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Expansion revenue insights that turn customers into advocates.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7056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705600" y="0"/>
            <a:ext cx="54864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675600" y="0"/>
            <a:ext cx="6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85800" y="1829000"/>
            <a:ext cx="12000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0" b="1" i="0">
                <a:solidFill>
                  <a:srgbClr val="755192"/>
                </a:solidFill>
                <a:latin typeface="Inter"/>
              </a:rPr>
              <a:t>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85800" y="2829000"/>
            <a:ext cx="5619800" cy="2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0" i="1">
                <a:solidFill>
                  <a:srgbClr val="FFFFFF"/>
                </a:solidFill>
                <a:latin typeface="Inter"/>
              </a:rPr>
              <a:t>We're not building another SaaS tool. We're building the operating system for growth. Every SaaS company will need this — the question is when, not if.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6905600" y="3129000"/>
            <a:ext cx="1500000" cy="0"/>
          </a:xfrm>
          <a:prstGeom prst="line">
            <a:avLst/>
          </a:prstGeom>
          <a:ln w="3175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905600" y="3329000"/>
            <a:ext cx="4600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B0764"/>
                </a:solidFill>
                <a:latin typeface="Inter"/>
              </a:rPr>
              <a:t>CEO &amp; Co-Founder, Velocity Ventures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905600" y="3829000"/>
            <a:ext cx="4600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Series B Investor Letter, 2025</a:t>
            </a:r>
          </a:p>
        </p:txBody>
      </p:sp>
      <p:sp>
        <p:nvSpPr>
          <p:cNvPr id="10" name="Oval 9"/>
          <p:cNvSpPr/>
          <p:nvPr/>
        </p:nvSpPr>
        <p:spPr>
          <a:xfrm>
            <a:off x="10806200" y="5758000"/>
            <a:ext cx="600000" cy="600000"/>
          </a:xfrm>
          <a:prstGeom prst="ellipse">
            <a:avLst/>
          </a:prstGeom>
          <a:solidFill>
            <a:srgbClr val="FBE5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49032"/>
            <a:ext cx="3473466" cy="900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21600"/>
            <a:ext cx="3473466" cy="900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21600"/>
            <a:ext cx="50800" cy="9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B0764"/>
                </a:solidFill>
                <a:latin typeface="Inter"/>
              </a:rPr>
              <a:t>$850M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Revenue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386698" y="1449032"/>
            <a:ext cx="3473466" cy="900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359266" y="1421600"/>
            <a:ext cx="3473466" cy="900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59266" y="1421600"/>
            <a:ext cx="50800" cy="9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B0764"/>
                </a:solidFill>
                <a:latin typeface="Inter"/>
              </a:rPr>
              <a:t>2,500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Employees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060164" y="1449032"/>
            <a:ext cx="3473466" cy="900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8032732" y="1421600"/>
            <a:ext cx="3473466" cy="900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8032732" y="1421600"/>
            <a:ext cx="50800" cy="9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B0764"/>
                </a:solidFill>
                <a:latin typeface="Inter"/>
              </a:rPr>
              <a:t>98%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20" name="Chart 19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3B0764"/>
                </a:solidFill>
                <a:latin typeface="Inter"/>
              </a:rPr>
              <a:t>Project Completion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B0764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B0764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B0764"/>
                </a:solidFill>
                <a:latin typeface="Inter"/>
              </a:rPr>
              <a:t>Phase 3: Testing  (45%)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B0764"/>
                </a:solidFill>
                <a:latin typeface="Inter"/>
              </a:rPr>
              <a:t>Phase 4: Deployment  (15%)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961632" y="1471600"/>
            <a:ext cx="0" cy="472920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7758" y="1609600"/>
            <a:ext cx="224000" cy="224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05800" y="1941600"/>
            <a:ext cx="304791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B0764"/>
                </a:solidFill>
                <a:latin typeface="Inter"/>
              </a:rPr>
              <a:t>Analytics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15800" y="2241600"/>
            <a:ext cx="30279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Real-time data insights and reporting</a:t>
            </a:r>
          </a:p>
        </p:txBody>
      </p:sp>
      <p:pic>
        <p:nvPicPr>
          <p:cNvPr id="9" name="Picture 8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5674" y="1609600"/>
            <a:ext cx="224000" cy="224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793716" y="1941600"/>
            <a:ext cx="304791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B0764"/>
                </a:solidFill>
                <a:latin typeface="Inter"/>
              </a:rPr>
              <a:t>Security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03716" y="2241600"/>
            <a:ext cx="30279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pic>
        <p:nvPicPr>
          <p:cNvPr id="12" name="Picture 11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7758" y="3186000"/>
            <a:ext cx="224000" cy="224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05800" y="3518000"/>
            <a:ext cx="304791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B0764"/>
                </a:solidFill>
                <a:latin typeface="Inter"/>
              </a:rPr>
              <a:t>Global Reach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15800" y="3818000"/>
            <a:ext cx="30279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Operations in 40+ countries</a:t>
            </a:r>
          </a:p>
        </p:txBody>
      </p:sp>
      <p:pic>
        <p:nvPicPr>
          <p:cNvPr id="15" name="Picture 14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5674" y="3186000"/>
            <a:ext cx="224000" cy="2240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793716" y="3518000"/>
            <a:ext cx="304791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B0764"/>
                </a:solidFill>
                <a:latin typeface="Inter"/>
              </a:rPr>
              <a:t>Performance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803716" y="3818000"/>
            <a:ext cx="30279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Sub-50ms response times</a:t>
            </a:r>
          </a:p>
        </p:txBody>
      </p:sp>
      <p:pic>
        <p:nvPicPr>
          <p:cNvPr id="18" name="Picture 17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17758" y="4762400"/>
            <a:ext cx="224000" cy="2240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705800" y="5094400"/>
            <a:ext cx="304791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B0764"/>
                </a:solidFill>
                <a:latin typeface="Inter"/>
              </a:rPr>
              <a:t>Team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5800" y="5394400"/>
            <a:ext cx="30279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2,500+ professionals worldwide</a:t>
            </a:r>
          </a:p>
        </p:txBody>
      </p:sp>
      <p:pic>
        <p:nvPicPr>
          <p:cNvPr id="21" name="Picture 20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05674" y="4762400"/>
            <a:ext cx="224000" cy="22400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3793716" y="5094400"/>
            <a:ext cx="304791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B0764"/>
                </a:solidFill>
                <a:latin typeface="Inter"/>
              </a:rPr>
              <a:t>Awards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803716" y="5394400"/>
            <a:ext cx="30279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061632" y="1771600"/>
            <a:ext cx="4444568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3B0764"/>
                </a:solidFill>
                <a:latin typeface="Inter"/>
              </a:rPr>
              <a:t>Our Strengths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7061632" y="2271600"/>
            <a:ext cx="6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061632" y="2471600"/>
            <a:ext cx="4444568" cy="2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We combine deep expertise with cutting-edge technology to deliver exceptional results for our clients.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061632" y="4771600"/>
            <a:ext cx="2222284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EA580C"/>
                </a:solidFill>
                <a:latin typeface="Inter"/>
              </a:rPr>
              <a:t>40+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061632" y="5251600"/>
            <a:ext cx="2222284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Countries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283916" y="4771600"/>
            <a:ext cx="2222284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EA580C"/>
                </a:solidFill>
                <a:latin typeface="Inter"/>
              </a:rPr>
              <a:t>2.5K+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283916" y="5251600"/>
            <a:ext cx="2222284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Team</a:t>
            </a:r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985800" y="1571600"/>
            <a:ext cx="0" cy="3150000"/>
          </a:xfrm>
          <a:prstGeom prst="line">
            <a:avLst/>
          </a:prstGeom>
          <a:ln w="3175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885800" y="1471600"/>
            <a:ext cx="200000" cy="2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1513232" y="1399032"/>
            <a:ext cx="8500000" cy="850000"/>
          </a:xfrm>
          <a:prstGeom prst="roundRect">
            <a:avLst>
              <a:gd name="adj" fmla="val 4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485800" y="1371600"/>
            <a:ext cx="8500000" cy="850000"/>
          </a:xfrm>
          <a:prstGeom prst="roundRect">
            <a:avLst>
              <a:gd name="adj" fmla="val 47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1485800" y="1371600"/>
            <a:ext cx="50800" cy="85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68580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Finalize Strategy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8580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8580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7C3AED"/>
                </a:solidFill>
                <a:latin typeface="Inter"/>
              </a:rPr>
              <a:t>Executive Team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48580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Mar 2026</a:t>
            </a:r>
          </a:p>
        </p:txBody>
      </p:sp>
      <p:sp>
        <p:nvSpPr>
          <p:cNvPr id="14" name="Oval 13"/>
          <p:cNvSpPr/>
          <p:nvPr/>
        </p:nvSpPr>
        <p:spPr>
          <a:xfrm>
            <a:off x="885800" y="2521600"/>
            <a:ext cx="200000" cy="2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1513232" y="2449032"/>
            <a:ext cx="8500000" cy="850000"/>
          </a:xfrm>
          <a:prstGeom prst="roundRect">
            <a:avLst>
              <a:gd name="adj" fmla="val 4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1485800" y="2421600"/>
            <a:ext cx="8500000" cy="850000"/>
          </a:xfrm>
          <a:prstGeom prst="roundRect">
            <a:avLst>
              <a:gd name="adj" fmla="val 47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1485800" y="2421600"/>
            <a:ext cx="50800" cy="8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1685800" y="24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Launch Phase 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685800" y="27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485800" y="24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0B981"/>
                </a:solidFill>
                <a:latin typeface="Inter"/>
              </a:rPr>
              <a:t>Product &amp; Engineering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485800" y="27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Apr 2026</a:t>
            </a:r>
          </a:p>
        </p:txBody>
      </p:sp>
      <p:sp>
        <p:nvSpPr>
          <p:cNvPr id="22" name="Oval 21"/>
          <p:cNvSpPr/>
          <p:nvPr/>
        </p:nvSpPr>
        <p:spPr>
          <a:xfrm>
            <a:off x="885800" y="3571600"/>
            <a:ext cx="200000" cy="2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1513232" y="3499032"/>
            <a:ext cx="8500000" cy="850000"/>
          </a:xfrm>
          <a:prstGeom prst="roundRect">
            <a:avLst>
              <a:gd name="adj" fmla="val 4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1485800" y="3471600"/>
            <a:ext cx="8500000" cy="850000"/>
          </a:xfrm>
          <a:prstGeom prst="roundRect">
            <a:avLst>
              <a:gd name="adj" fmla="val 47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1485800" y="3471600"/>
            <a:ext cx="50800" cy="85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1685800" y="35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Expand Sales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685800" y="38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485800" y="35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EF4444"/>
                </a:solidFill>
                <a:latin typeface="Inter"/>
              </a:rPr>
              <a:t>VP Sales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485800" y="38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May 2026</a:t>
            </a:r>
          </a:p>
        </p:txBody>
      </p:sp>
      <p:sp>
        <p:nvSpPr>
          <p:cNvPr id="30" name="Oval 29"/>
          <p:cNvSpPr/>
          <p:nvPr/>
        </p:nvSpPr>
        <p:spPr>
          <a:xfrm>
            <a:off x="885800" y="4621600"/>
            <a:ext cx="200000" cy="2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1513232" y="4549032"/>
            <a:ext cx="8500000" cy="850000"/>
          </a:xfrm>
          <a:prstGeom prst="roundRect">
            <a:avLst>
              <a:gd name="adj" fmla="val 4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ounded Rectangle 31"/>
          <p:cNvSpPr/>
          <p:nvPr/>
        </p:nvSpPr>
        <p:spPr>
          <a:xfrm>
            <a:off x="1485800" y="4521600"/>
            <a:ext cx="8500000" cy="850000"/>
          </a:xfrm>
          <a:prstGeom prst="roundRect">
            <a:avLst>
              <a:gd name="adj" fmla="val 47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ectangle 32"/>
          <p:cNvSpPr/>
          <p:nvPr/>
        </p:nvSpPr>
        <p:spPr>
          <a:xfrm>
            <a:off x="1485800" y="4521600"/>
            <a:ext cx="50800" cy="8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1685800" y="45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Review &amp; Iterate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685800" y="48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485800" y="45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2563EB"/>
                </a:solidFill>
                <a:latin typeface="Inter"/>
              </a:rPr>
              <a:t>All Departments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485800" y="48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Jun 2026</a:t>
            </a:r>
          </a:p>
        </p:txBody>
      </p:sp>
      <p:sp>
        <p:nvSpPr>
          <p:cNvPr id="38" name="Rectangle 3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7056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705600" y="0"/>
            <a:ext cx="54864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680600" y="0"/>
            <a:ext cx="50000" cy="6858000"/>
          </a:xfrm>
          <a:prstGeom prst="rect">
            <a:avLst/>
          </a:prstGeom>
          <a:solidFill>
            <a:srgbClr val="BB460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885800" y="2229000"/>
            <a:ext cx="5134000" cy="1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FFFFFF"/>
                </a:solidFill>
                <a:latin typeface="Inter"/>
              </a:rPr>
              <a:t>JOIN THE
GROWTH REVOLUTION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885800" y="4029000"/>
            <a:ext cx="2000000" cy="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4229000"/>
            <a:ext cx="51340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F6BC9D"/>
                </a:solidFill>
                <a:latin typeface="Inter"/>
              </a:rPr>
              <a:t>We're raising $60M Series C to expand into enterprise and international markets. Let's talk.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005600" y="2329000"/>
            <a:ext cx="4500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EA580C"/>
                </a:solidFill>
                <a:latin typeface="Inter"/>
              </a:rPr>
              <a:t>GET IN TOUCH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005600" y="2629000"/>
            <a:ext cx="12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005600" y="2829000"/>
            <a:ext cx="4500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9D83B1"/>
                </a:solidFill>
                <a:latin typeface="Inter"/>
              </a:rPr>
              <a:t>EMAIL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05600" y="3079000"/>
            <a:ext cx="4500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contact@company.com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05600" y="3329000"/>
            <a:ext cx="4500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9D83B1"/>
                </a:solidFill>
                <a:latin typeface="Inter"/>
              </a:rPr>
              <a:t>PHONE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005600" y="3579000"/>
            <a:ext cx="4500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+1 (555) 123-4567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05600" y="3829000"/>
            <a:ext cx="45006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9D83B1"/>
                </a:solidFill>
                <a:latin typeface="Inter"/>
              </a:rPr>
              <a:t>WEB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005600" y="4079000"/>
            <a:ext cx="4500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FFFFFF"/>
                </a:solidFill>
                <a:latin typeface="Inter"/>
              </a:rPr>
              <a:t>www.company.com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F05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D83B1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260200" cy="4200000"/>
          </a:xfrm>
          <a:prstGeom prst="roundRect">
            <a:avLst>
              <a:gd name="adj" fmla="val 76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60200" cy="4200000"/>
          </a:xfrm>
          <a:prstGeom prst="roundRect">
            <a:avLst>
              <a:gd name="adj" fmla="val 76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0800" cy="4200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985800" y="1721600"/>
            <a:ext cx="476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0764"/>
                </a:solidFill>
                <a:latin typeface="Inter"/>
              </a:rPr>
              <a:t>Our Mission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85800" y="2221600"/>
            <a:ext cx="4760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Velocity Ventures is the AI-powered growth platform that helps SaaS companies scale from $1M to $100M ARR. We automate go-to-market, reduce churn, and unlock expansion revenue.
Backed by tier-1 VCs with $85M raised.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273432" y="1499032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246000" y="1471600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246000" y="1471600"/>
            <a:ext cx="50800" cy="200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7331050" y="1791600"/>
            <a:ext cx="360000" cy="3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3460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B0764"/>
                </a:solidFill>
                <a:latin typeface="Inter"/>
              </a:rPr>
              <a:t>2021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3460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Founded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9003532" y="1499032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8976100" y="1471600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8976100" y="1471600"/>
            <a:ext cx="50800" cy="20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0061150" y="1791600"/>
            <a:ext cx="360000" cy="3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90761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B0764"/>
                </a:solidFill>
                <a:latin typeface="Inter"/>
              </a:rPr>
              <a:t>$32M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0761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ARR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273432" y="3699032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6246000" y="3671600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246000" y="3671600"/>
            <a:ext cx="50800" cy="20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7331050" y="3991600"/>
            <a:ext cx="360000" cy="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3460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B0764"/>
                </a:solidFill>
                <a:latin typeface="Inter"/>
              </a:rPr>
              <a:t>450+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3460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Customers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9003532" y="3699032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8976100" y="3671600"/>
            <a:ext cx="2530100" cy="2000000"/>
          </a:xfrm>
          <a:prstGeom prst="roundRect">
            <a:avLst>
              <a:gd name="adj" fmla="val 158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8976100" y="3671600"/>
            <a:ext cx="50800" cy="20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10061150" y="3991600"/>
            <a:ext cx="360000" cy="3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0761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B0764"/>
                </a:solidFill>
                <a:latin typeface="Inter"/>
              </a:rPr>
              <a:t>$85M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761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Raised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71000" y="0"/>
            <a:ext cx="5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2229000"/>
            <a:ext cx="4724400" cy="2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5200" b="1" i="0">
                <a:solidFill>
                  <a:srgbClr val="FFFFFF"/>
                </a:solidFill>
                <a:latin typeface="Inter"/>
              </a:rPr>
              <a:t>Thank
You</a:t>
            </a:r>
          </a:p>
        </p:txBody>
      </p:sp>
      <p:sp>
        <p:nvSpPr>
          <p:cNvPr id="6" name="Rectangle 5"/>
          <p:cNvSpPr/>
          <p:nvPr/>
        </p:nvSpPr>
        <p:spPr>
          <a:xfrm>
            <a:off x="2298000" y="4629000"/>
            <a:ext cx="1500000" cy="60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48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446000" y="2029000"/>
            <a:ext cx="506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3B0764"/>
                </a:solidFill>
                <a:latin typeface="Inter"/>
              </a:rPr>
              <a:t>Contact Us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6446000" y="2529000"/>
            <a:ext cx="12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6476000" y="2859000"/>
            <a:ext cx="300000" cy="3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76000" y="2859000"/>
            <a:ext cx="3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✉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96000" y="2849000"/>
            <a:ext cx="46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EA580C"/>
                </a:solidFill>
                <a:latin typeface="Inter"/>
              </a:rPr>
              <a:t>Email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96000" y="3089000"/>
            <a:ext cx="46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3B0764"/>
                </a:solidFill>
                <a:latin typeface="Inter"/>
              </a:rPr>
              <a:t>contact@company.com</a:t>
            </a:r>
          </a:p>
        </p:txBody>
      </p:sp>
      <p:sp>
        <p:nvSpPr>
          <p:cNvPr id="14" name="Oval 13"/>
          <p:cNvSpPr/>
          <p:nvPr/>
        </p:nvSpPr>
        <p:spPr>
          <a:xfrm>
            <a:off x="6476000" y="3409000"/>
            <a:ext cx="300000" cy="3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476000" y="3409000"/>
            <a:ext cx="3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☎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896000" y="3399000"/>
            <a:ext cx="46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EA580C"/>
                </a:solidFill>
                <a:latin typeface="Inter"/>
              </a:rPr>
              <a:t>Phone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896000" y="3639000"/>
            <a:ext cx="46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3B0764"/>
                </a:solidFill>
                <a:latin typeface="Inter"/>
              </a:rPr>
              <a:t>+1 (555) 123-4567</a:t>
            </a:r>
          </a:p>
        </p:txBody>
      </p:sp>
      <p:sp>
        <p:nvSpPr>
          <p:cNvPr id="18" name="Oval 17"/>
          <p:cNvSpPr/>
          <p:nvPr/>
        </p:nvSpPr>
        <p:spPr>
          <a:xfrm>
            <a:off x="6476000" y="3959000"/>
            <a:ext cx="300000" cy="3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476000" y="3959000"/>
            <a:ext cx="3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⌂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896000" y="3949000"/>
            <a:ext cx="46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EA580C"/>
                </a:solidFill>
                <a:latin typeface="Inter"/>
              </a:rPr>
              <a:t>Website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896000" y="4189000"/>
            <a:ext cx="46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3B0764"/>
                </a:solidFill>
                <a:latin typeface="Inter"/>
              </a:rPr>
              <a:t>www.company.com</a:t>
            </a:r>
          </a:p>
        </p:txBody>
      </p:sp>
      <p:sp>
        <p:nvSpPr>
          <p:cNvPr id="22" name="Oval 21"/>
          <p:cNvSpPr/>
          <p:nvPr/>
        </p:nvSpPr>
        <p:spPr>
          <a:xfrm>
            <a:off x="6476000" y="4509000"/>
            <a:ext cx="300000" cy="3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476000" y="4509000"/>
            <a:ext cx="30000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⚑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896000" y="4499000"/>
            <a:ext cx="46102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EA580C"/>
                </a:solidFill>
                <a:latin typeface="Inter"/>
              </a:rPr>
              <a:t>Location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896000" y="4739000"/>
            <a:ext cx="46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3B0764"/>
                </a:solidFill>
                <a:latin typeface="Inter"/>
              </a:rPr>
              <a:t>New York, NY</a:t>
            </a:r>
          </a:p>
        </p:txBody>
      </p: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13350" y="1621600"/>
            <a:ext cx="500000" cy="5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133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Move Fast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ship weekly and learn daily. Speed is our competitive advantage.</a:t>
            </a:r>
          </a:p>
        </p:txBody>
      </p:sp>
      <p:sp>
        <p:nvSpPr>
          <p:cNvPr id="9" name="Oval 8"/>
          <p:cNvSpPr/>
          <p:nvPr/>
        </p:nvSpPr>
        <p:spPr>
          <a:xfrm>
            <a:off x="4468450" y="1621600"/>
            <a:ext cx="500000" cy="5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84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09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Customer Obsessed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09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earn trust by solving real problems, not building cool features.</a:t>
            </a:r>
          </a:p>
        </p:txBody>
      </p:sp>
      <p:sp>
        <p:nvSpPr>
          <p:cNvPr id="13" name="Oval 12"/>
          <p:cNvSpPr/>
          <p:nvPr/>
        </p:nvSpPr>
        <p:spPr>
          <a:xfrm>
            <a:off x="7223550" y="1621600"/>
            <a:ext cx="500000" cy="5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35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960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Think 10x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460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aim for order-of-magnitude improvements, not incremental gains.</a:t>
            </a:r>
          </a:p>
        </p:txBody>
      </p:sp>
      <p:sp>
        <p:nvSpPr>
          <p:cNvPr id="17" name="Oval 16"/>
          <p:cNvSpPr/>
          <p:nvPr/>
        </p:nvSpPr>
        <p:spPr>
          <a:xfrm>
            <a:off x="9978650" y="1621600"/>
            <a:ext cx="500000" cy="500000"/>
          </a:xfrm>
          <a:prstGeom prst="ellipse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786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O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11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Own It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011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Everyone is an owner. We take initiative and accountability.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663350" y="1671600"/>
            <a:ext cx="600000" cy="600000"/>
          </a:xfrm>
          <a:prstGeom prst="ellipse">
            <a:avLst/>
          </a:prstGeom>
          <a:solidFill>
            <a:srgbClr val="FDF4FF"/>
          </a:solidFill>
          <a:ln w="25400">
            <a:solidFill>
              <a:srgbClr val="EA580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633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Jane Smith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58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A580C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324575" y="3171600"/>
            <a:ext cx="127755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58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468332" y="1499032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3440900" y="1471600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418450" y="1671600"/>
            <a:ext cx="600000" cy="600000"/>
          </a:xfrm>
          <a:prstGeom prst="ellipse">
            <a:avLst/>
          </a:prstGeom>
          <a:solidFill>
            <a:srgbClr val="FDF4FF"/>
          </a:solidFill>
          <a:ln w="25400">
            <a:solidFill>
              <a:srgbClr val="EA580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4184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909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John Davis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909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A580C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4079675" y="3171600"/>
            <a:ext cx="127755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5209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223432" y="1499032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196000" y="1471600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7173550" y="1671600"/>
            <a:ext cx="600000" cy="600000"/>
          </a:xfrm>
          <a:prstGeom prst="ellipse">
            <a:avLst/>
          </a:prstGeom>
          <a:solidFill>
            <a:srgbClr val="FDF4FF"/>
          </a:solidFill>
          <a:ln w="25400">
            <a:solidFill>
              <a:srgbClr val="EA580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1735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460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Sarah Chen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460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A580C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6834775" y="3171600"/>
            <a:ext cx="127755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2760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8978532" y="1499032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8951100" y="1471600"/>
            <a:ext cx="2555100" cy="4200000"/>
          </a:xfrm>
          <a:prstGeom prst="roundRect">
            <a:avLst>
              <a:gd name="adj" fmla="val 952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928650" y="1671600"/>
            <a:ext cx="600000" cy="600000"/>
          </a:xfrm>
          <a:prstGeom prst="ellipse">
            <a:avLst/>
          </a:prstGeom>
          <a:solidFill>
            <a:srgbClr val="FDF4FF"/>
          </a:solidFill>
          <a:ln w="25400">
            <a:solidFill>
              <a:srgbClr val="EA580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9286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011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B0764"/>
                </a:solidFill>
                <a:latin typeface="Inter"/>
              </a:rPr>
              <a:t>Michael Brown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0011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A580C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9589875" y="3171600"/>
            <a:ext cx="1277550" cy="0"/>
          </a:xfrm>
          <a:prstGeom prst="line">
            <a:avLst/>
          </a:prstGeom>
          <a:ln w="9525">
            <a:solidFill>
              <a:srgbClr val="FDF4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90311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0800" cy="2136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85800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B0764"/>
                </a:solidFill>
                <a:latin typeface="Inter"/>
              </a:rPr>
              <a:t>$32M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ARR (3x YoY)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386698" y="1499032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359266" y="1471600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59266" y="1471600"/>
            <a:ext cx="50800" cy="2136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59266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B0764"/>
                </a:solidFill>
                <a:latin typeface="Inter"/>
              </a:rPr>
              <a:t>450+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59266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SaaS Customers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060164" y="1499032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8032732" y="1471600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8032732" y="1471600"/>
            <a:ext cx="50800" cy="2136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132732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B0764"/>
                </a:solidFill>
                <a:latin typeface="Inter"/>
              </a:rPr>
              <a:t>155%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132732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Net Revenue Retention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713232" y="3835032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85800" y="3807600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685800" y="3807600"/>
            <a:ext cx="50800" cy="2136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85800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B0764"/>
                </a:solidFill>
                <a:latin typeface="Inter"/>
              </a:rPr>
              <a:t>$85M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85800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Total Funding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4386698" y="3835032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4359266" y="3807600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4359266" y="3807600"/>
            <a:ext cx="50800" cy="2136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459266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B0764"/>
                </a:solidFill>
                <a:latin typeface="Inter"/>
              </a:rPr>
              <a:t>98%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459266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Gross Margin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8060164" y="3835032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8032732" y="3807600"/>
            <a:ext cx="3473466" cy="2136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8032732" y="3807600"/>
            <a:ext cx="50800" cy="2136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8132732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B0764"/>
                </a:solidFill>
                <a:latin typeface="Inter"/>
              </a:rPr>
              <a:t>18mo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132732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Avg Payback Period</a:t>
            </a:r>
          </a:p>
        </p:txBody>
      </p: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66000" y="0"/>
            <a:ext cx="60000" cy="6858000"/>
          </a:xfrm>
          <a:prstGeom prst="rect">
            <a:avLst/>
          </a:prstGeom>
          <a:solidFill>
            <a:srgbClr val="EA580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85800" y="2729000"/>
            <a:ext cx="472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0" b="1" i="0">
                <a:solidFill>
                  <a:srgbClr val="623883"/>
                </a:solidFill>
                <a:latin typeface="Inter"/>
              </a:rPr>
              <a:t>02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1800" y="25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EA580C"/>
                </a:solidFill>
                <a:latin typeface="Inter"/>
              </a:rPr>
              <a:t>Section 02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81800" y="2929000"/>
            <a:ext cx="47244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000" b="1" i="0">
                <a:solidFill>
                  <a:srgbClr val="3B0764"/>
                </a:solidFill>
                <a:latin typeface="Inter"/>
              </a:rPr>
              <a:t>Strategy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6781800" y="3729000"/>
            <a:ext cx="1500000" cy="0"/>
          </a:xfrm>
          <a:prstGeom prst="line">
            <a:avLst/>
          </a:prstGeom>
          <a:ln w="254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81800" y="3929000"/>
            <a:ext cx="4724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F05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D83B1"/>
                </a:solidFill>
                <a:latin typeface="Inter"/>
              </a:rPr>
              <a:t>Velocity Ventures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D83B1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4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3B0764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EA580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471600"/>
            <a:ext cx="6275832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Revenue grew 23% year-over-year, driven by new enterprise accounts and expanded service offerings across all major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Successfully launched three new product lines, contributing $120M in incremental revenue during the first two quarters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Customer retention rate improved to 98%, reflecting our commitment to excellence and client-centric approach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Operational efficiency gains reduced costs by 15%, enabling reinvestment in R&amp;D and talent acquisition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EA580C"/>
              </a:buClr>
            </a:pPr>
            <a:r>
              <a:rPr sz="1400">
                <a:solidFill>
                  <a:srgbClr val="3B0764"/>
                </a:solidFill>
                <a:latin typeface="Inter"/>
              </a:rPr>
              <a:t>Strategic partnerships with two Fortune 100 companies opened new distribution channels globally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61632" y="1471600"/>
            <a:ext cx="4244568" cy="4500000"/>
          </a:xfrm>
          <a:prstGeom prst="roundRect">
            <a:avLst>
              <a:gd name="adj" fmla="val 1777"/>
            </a:avLst>
          </a:prstGeom>
          <a:solidFill>
            <a:srgbClr val="3B07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11632" y="1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EA580C"/>
                </a:solidFill>
                <a:latin typeface="Inter"/>
              </a:rPr>
              <a:t>$32M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11632" y="2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B09BC1"/>
                </a:solidFill>
                <a:latin typeface="Inter"/>
              </a:rPr>
              <a:t>ARR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61632" y="2921600"/>
            <a:ext cx="3844568" cy="0"/>
          </a:xfrm>
          <a:prstGeom prst="line">
            <a:avLst/>
          </a:prstGeom>
          <a:ln w="6350">
            <a:solidFill>
              <a:srgbClr val="75519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11632" y="31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EA580C"/>
                </a:solidFill>
                <a:latin typeface="Inter"/>
              </a:rPr>
              <a:t>3x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11632" y="36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B09BC1"/>
                </a:solidFill>
                <a:latin typeface="Inter"/>
              </a:rPr>
              <a:t>YoY Growth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61632" y="4421600"/>
            <a:ext cx="3844568" cy="0"/>
          </a:xfrm>
          <a:prstGeom prst="line">
            <a:avLst/>
          </a:prstGeom>
          <a:ln w="6350">
            <a:solidFill>
              <a:srgbClr val="75519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11632" y="4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EA580C"/>
                </a:solidFill>
                <a:latin typeface="Inter"/>
              </a:rPr>
              <a:t>155%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11632" y="5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B09BC1"/>
                </a:solidFill>
                <a:latin typeface="Inter"/>
              </a:rPr>
              <a:t>NRR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Velocity Ventures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